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86"/>
  </p:notesMasterIdLst>
  <p:handoutMasterIdLst>
    <p:handoutMasterId r:id="rId87"/>
  </p:handoutMasterIdLst>
  <p:sldIdLst>
    <p:sldId id="317" r:id="rId5"/>
    <p:sldId id="307" r:id="rId6"/>
    <p:sldId id="349" r:id="rId7"/>
    <p:sldId id="346" r:id="rId8"/>
    <p:sldId id="316" r:id="rId9"/>
    <p:sldId id="319" r:id="rId10"/>
    <p:sldId id="344" r:id="rId11"/>
    <p:sldId id="320" r:id="rId12"/>
    <p:sldId id="321" r:id="rId13"/>
    <p:sldId id="318" r:id="rId14"/>
    <p:sldId id="348" r:id="rId15"/>
    <p:sldId id="343" r:id="rId16"/>
    <p:sldId id="310" r:id="rId17"/>
    <p:sldId id="309" r:id="rId18"/>
    <p:sldId id="322" r:id="rId19"/>
    <p:sldId id="350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51" r:id="rId28"/>
    <p:sldId id="263" r:id="rId29"/>
    <p:sldId id="345" r:id="rId30"/>
    <p:sldId id="347" r:id="rId31"/>
    <p:sldId id="308" r:id="rId32"/>
    <p:sldId id="314" r:id="rId33"/>
    <p:sldId id="330" r:id="rId34"/>
    <p:sldId id="331" r:id="rId35"/>
    <p:sldId id="332" r:id="rId36"/>
    <p:sldId id="311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04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70" r:id="rId61"/>
    <p:sldId id="367" r:id="rId62"/>
    <p:sldId id="374" r:id="rId63"/>
    <p:sldId id="372" r:id="rId64"/>
    <p:sldId id="379" r:id="rId65"/>
    <p:sldId id="368" r:id="rId66"/>
    <p:sldId id="369" r:id="rId67"/>
    <p:sldId id="376" r:id="rId68"/>
    <p:sldId id="371" r:id="rId69"/>
    <p:sldId id="377" r:id="rId70"/>
    <p:sldId id="373" r:id="rId71"/>
    <p:sldId id="375" r:id="rId72"/>
    <p:sldId id="382" r:id="rId73"/>
    <p:sldId id="383" r:id="rId74"/>
    <p:sldId id="384" r:id="rId75"/>
    <p:sldId id="378" r:id="rId76"/>
    <p:sldId id="380" r:id="rId77"/>
    <p:sldId id="381" r:id="rId78"/>
    <p:sldId id="385" r:id="rId79"/>
    <p:sldId id="386" r:id="rId80"/>
    <p:sldId id="366" r:id="rId81"/>
    <p:sldId id="352" r:id="rId82"/>
    <p:sldId id="353" r:id="rId83"/>
    <p:sldId id="388" r:id="rId84"/>
    <p:sldId id="387" r:id="rId8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364" autoAdjust="0"/>
  </p:normalViewPr>
  <p:slideViewPr>
    <p:cSldViewPr snapToGrid="0">
      <p:cViewPr>
        <p:scale>
          <a:sx n="79" d="100"/>
          <a:sy n="79" d="100"/>
        </p:scale>
        <p:origin x="-170" y="110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82" d="100"/>
          <a:sy n="82" d="100"/>
        </p:scale>
        <p:origin x="39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o Distilo" userId="18c781db-b65c-4cb3-a12b-b5834e572331" providerId="ADAL" clId="{67FBF331-FF4F-4356-9DFE-0B17C01A8518}"/>
    <pc:docChg chg="undo redo custSel addSld delSld modSld sldOrd">
      <pc:chgData name="Silvio Distilo" userId="18c781db-b65c-4cb3-a12b-b5834e572331" providerId="ADAL" clId="{67FBF331-FF4F-4356-9DFE-0B17C01A8518}" dt="2025-10-20T16:12:33.915" v="2325" actId="1036"/>
      <pc:docMkLst>
        <pc:docMk/>
      </pc:docMkLst>
      <pc:sldChg chg="addSp modSp mod ord">
        <pc:chgData name="Silvio Distilo" userId="18c781db-b65c-4cb3-a12b-b5834e572331" providerId="ADAL" clId="{67FBF331-FF4F-4356-9DFE-0B17C01A8518}" dt="2025-10-14T22:16:21.579" v="1645" actId="1076"/>
        <pc:sldMkLst>
          <pc:docMk/>
          <pc:sldMk cId="1096717490" sldId="263"/>
        </pc:sldMkLst>
        <pc:spChg chg="add mod">
          <ac:chgData name="Silvio Distilo" userId="18c781db-b65c-4cb3-a12b-b5834e572331" providerId="ADAL" clId="{67FBF331-FF4F-4356-9DFE-0B17C01A8518}" dt="2025-10-14T22:16:21.579" v="1645" actId="1076"/>
          <ac:spMkLst>
            <pc:docMk/>
            <pc:sldMk cId="1096717490" sldId="263"/>
            <ac:spMk id="3" creationId="{AB0FCA56-3C8C-46A1-7C68-138B52548E38}"/>
          </ac:spMkLst>
        </pc:spChg>
        <pc:spChg chg="mod">
          <ac:chgData name="Silvio Distilo" userId="18c781db-b65c-4cb3-a12b-b5834e572331" providerId="ADAL" clId="{67FBF331-FF4F-4356-9DFE-0B17C01A8518}" dt="2025-10-13T19:21:04.049" v="274" actId="1076"/>
          <ac:spMkLst>
            <pc:docMk/>
            <pc:sldMk cId="1096717490" sldId="263"/>
            <ac:spMk id="11" creationId="{2A3D95EF-8A67-7F71-37EF-9EB02511B163}"/>
          </ac:spMkLst>
        </pc:spChg>
        <pc:spChg chg="mod">
          <ac:chgData name="Silvio Distilo" userId="18c781db-b65c-4cb3-a12b-b5834e572331" providerId="ADAL" clId="{67FBF331-FF4F-4356-9DFE-0B17C01A8518}" dt="2025-10-13T19:21:07.474" v="275" actId="1076"/>
          <ac:spMkLst>
            <pc:docMk/>
            <pc:sldMk cId="1096717490" sldId="263"/>
            <ac:spMk id="15" creationId="{C7846849-DC0A-EE3B-2E5E-D669EC1273D6}"/>
          </ac:spMkLst>
        </pc:spChg>
        <pc:picChg chg="add mod">
          <ac:chgData name="Silvio Distilo" userId="18c781db-b65c-4cb3-a12b-b5834e572331" providerId="ADAL" clId="{67FBF331-FF4F-4356-9DFE-0B17C01A8518}" dt="2025-10-13T21:14:41.691" v="416" actId="1076"/>
          <ac:picMkLst>
            <pc:docMk/>
            <pc:sldMk cId="1096717490" sldId="263"/>
            <ac:picMk id="2" creationId="{2D053134-7183-EE67-A61F-FE743D42325B}"/>
          </ac:picMkLst>
        </pc:picChg>
      </pc:sldChg>
      <pc:sldChg chg="del">
        <pc:chgData name="Silvio Distilo" userId="18c781db-b65c-4cb3-a12b-b5834e572331" providerId="ADAL" clId="{67FBF331-FF4F-4356-9DFE-0B17C01A8518}" dt="2025-10-13T23:34:17.356" v="734" actId="47"/>
        <pc:sldMkLst>
          <pc:docMk/>
          <pc:sldMk cId="520000563" sldId="278"/>
        </pc:sldMkLst>
      </pc:sldChg>
      <pc:sldChg chg="delSp modSp mod">
        <pc:chgData name="Silvio Distilo" userId="18c781db-b65c-4cb3-a12b-b5834e572331" providerId="ADAL" clId="{67FBF331-FF4F-4356-9DFE-0B17C01A8518}" dt="2025-10-15T14:56:25.682" v="1777" actId="20577"/>
        <pc:sldMkLst>
          <pc:docMk/>
          <pc:sldMk cId="2188828507" sldId="304"/>
        </pc:sldMkLst>
        <pc:spChg chg="mod">
          <ac:chgData name="Silvio Distilo" userId="18c781db-b65c-4cb3-a12b-b5834e572331" providerId="ADAL" clId="{67FBF331-FF4F-4356-9DFE-0B17C01A8518}" dt="2025-10-15T14:56:25.682" v="1777" actId="20577"/>
          <ac:spMkLst>
            <pc:docMk/>
            <pc:sldMk cId="2188828507" sldId="304"/>
            <ac:spMk id="6" creationId="{D5DC0028-4150-0F89-E59C-F563C67F6CFD}"/>
          </ac:spMkLst>
        </pc:spChg>
      </pc:sldChg>
      <pc:sldChg chg="addSp delSp modSp mod modNotesTx">
        <pc:chgData name="Silvio Distilo" userId="18c781db-b65c-4cb3-a12b-b5834e572331" providerId="ADAL" clId="{67FBF331-FF4F-4356-9DFE-0B17C01A8518}" dt="2025-10-14T22:21:00.256" v="1675" actId="114"/>
        <pc:sldMkLst>
          <pc:docMk/>
          <pc:sldMk cId="586478555" sldId="307"/>
        </pc:sldMkLst>
        <pc:spChg chg="add mod">
          <ac:chgData name="Silvio Distilo" userId="18c781db-b65c-4cb3-a12b-b5834e572331" providerId="ADAL" clId="{67FBF331-FF4F-4356-9DFE-0B17C01A8518}" dt="2025-10-14T22:18:21.348" v="1656" actId="1076"/>
          <ac:spMkLst>
            <pc:docMk/>
            <pc:sldMk cId="586478555" sldId="307"/>
            <ac:spMk id="2" creationId="{F29554CE-6D59-FBC4-D338-DB6E1A08A0F0}"/>
          </ac:spMkLst>
        </pc:spChg>
        <pc:spChg chg="mod">
          <ac:chgData name="Silvio Distilo" userId="18c781db-b65c-4cb3-a12b-b5834e572331" providerId="ADAL" clId="{67FBF331-FF4F-4356-9DFE-0B17C01A8518}" dt="2025-10-14T22:21:00.256" v="1675" actId="114"/>
          <ac:spMkLst>
            <pc:docMk/>
            <pc:sldMk cId="586478555" sldId="307"/>
            <ac:spMk id="14" creationId="{839FAB32-AF71-5D0C-C803-5A3119051B5C}"/>
          </ac:spMkLst>
        </pc:spChg>
      </pc:sldChg>
      <pc:sldChg chg="addSp modSp mod ord modNotesTx">
        <pc:chgData name="Silvio Distilo" userId="18c781db-b65c-4cb3-a12b-b5834e572331" providerId="ADAL" clId="{67FBF331-FF4F-4356-9DFE-0B17C01A8518}" dt="2025-10-14T22:13:35.041" v="1631" actId="20577"/>
        <pc:sldMkLst>
          <pc:docMk/>
          <pc:sldMk cId="2222324472" sldId="308"/>
        </pc:sldMkLst>
        <pc:spChg chg="mod">
          <ac:chgData name="Silvio Distilo" userId="18c781db-b65c-4cb3-a12b-b5834e572331" providerId="ADAL" clId="{67FBF331-FF4F-4356-9DFE-0B17C01A8518}" dt="2025-10-14T20:44:18.534" v="1291" actId="27636"/>
          <ac:spMkLst>
            <pc:docMk/>
            <pc:sldMk cId="2222324472" sldId="308"/>
            <ac:spMk id="2" creationId="{2403EE45-3924-5A20-4FDE-7EA6BBEBD06F}"/>
          </ac:spMkLst>
        </pc:spChg>
        <pc:spChg chg="add mod">
          <ac:chgData name="Silvio Distilo" userId="18c781db-b65c-4cb3-a12b-b5834e572331" providerId="ADAL" clId="{67FBF331-FF4F-4356-9DFE-0B17C01A8518}" dt="2025-10-14T22:13:35.041" v="1631" actId="20577"/>
          <ac:spMkLst>
            <pc:docMk/>
            <pc:sldMk cId="2222324472" sldId="308"/>
            <ac:spMk id="4" creationId="{87496183-9D88-6E6C-B731-E5F128EBBFFB}"/>
          </ac:spMkLst>
        </pc:spChg>
        <pc:picChg chg="add mod">
          <ac:chgData name="Silvio Distilo" userId="18c781db-b65c-4cb3-a12b-b5834e572331" providerId="ADAL" clId="{67FBF331-FF4F-4356-9DFE-0B17C01A8518}" dt="2025-10-14T20:59:54.763" v="1297" actId="1076"/>
          <ac:picMkLst>
            <pc:docMk/>
            <pc:sldMk cId="2222324472" sldId="308"/>
            <ac:picMk id="3" creationId="{388C3AB6-B7EB-AB42-9E17-B7A889C7F2AB}"/>
          </ac:picMkLst>
        </pc:picChg>
        <pc:picChg chg="mod">
          <ac:chgData name="Silvio Distilo" userId="18c781db-b65c-4cb3-a12b-b5834e572331" providerId="ADAL" clId="{67FBF331-FF4F-4356-9DFE-0B17C01A8518}" dt="2025-10-13T21:06:32.078" v="393" actId="1076"/>
          <ac:picMkLst>
            <pc:docMk/>
            <pc:sldMk cId="2222324472" sldId="308"/>
            <ac:picMk id="8" creationId="{FFD2BD9F-962D-9BA5-14BE-C9CD52FEF9C7}"/>
          </ac:picMkLst>
        </pc:picChg>
      </pc:sldChg>
      <pc:sldChg chg="addSp delSp modSp mod ord modNotesTx">
        <pc:chgData name="Silvio Distilo" userId="18c781db-b65c-4cb3-a12b-b5834e572331" providerId="ADAL" clId="{67FBF331-FF4F-4356-9DFE-0B17C01A8518}" dt="2025-10-14T22:22:00.276" v="1683" actId="113"/>
        <pc:sldMkLst>
          <pc:docMk/>
          <pc:sldMk cId="1966913227" sldId="309"/>
        </pc:sldMkLst>
        <pc:spChg chg="add mod">
          <ac:chgData name="Silvio Distilo" userId="18c781db-b65c-4cb3-a12b-b5834e572331" providerId="ADAL" clId="{67FBF331-FF4F-4356-9DFE-0B17C01A8518}" dt="2025-10-14T22:22:00.276" v="1683" actId="113"/>
          <ac:spMkLst>
            <pc:docMk/>
            <pc:sldMk cId="1966913227" sldId="309"/>
            <ac:spMk id="9" creationId="{6483485E-2ED1-B552-95E8-44CF07A809B6}"/>
          </ac:spMkLst>
        </pc:spChg>
      </pc:sldChg>
      <pc:sldChg chg="addSp delSp modSp mod ord modNotesTx">
        <pc:chgData name="Silvio Distilo" userId="18c781db-b65c-4cb3-a12b-b5834e572331" providerId="ADAL" clId="{67FBF331-FF4F-4356-9DFE-0B17C01A8518}" dt="2025-10-14T22:17:49.016" v="1651" actId="1076"/>
        <pc:sldMkLst>
          <pc:docMk/>
          <pc:sldMk cId="4230106960" sldId="310"/>
        </pc:sldMkLst>
        <pc:spChg chg="add mod">
          <ac:chgData name="Silvio Distilo" userId="18c781db-b65c-4cb3-a12b-b5834e572331" providerId="ADAL" clId="{67FBF331-FF4F-4356-9DFE-0B17C01A8518}" dt="2025-10-14T22:17:49.016" v="1651" actId="1076"/>
          <ac:spMkLst>
            <pc:docMk/>
            <pc:sldMk cId="4230106960" sldId="310"/>
            <ac:spMk id="3" creationId="{4265C2D1-8FE3-1A1D-8650-26ABEA1FBA4F}"/>
          </ac:spMkLst>
        </pc:spChg>
        <pc:spChg chg="add mod">
          <ac:chgData name="Silvio Distilo" userId="18c781db-b65c-4cb3-a12b-b5834e572331" providerId="ADAL" clId="{67FBF331-FF4F-4356-9DFE-0B17C01A8518}" dt="2025-10-14T19:28:37.434" v="966" actId="20577"/>
          <ac:spMkLst>
            <pc:docMk/>
            <pc:sldMk cId="4230106960" sldId="310"/>
            <ac:spMk id="10" creationId="{B2C24B32-E455-314A-D0B6-77D5B5278865}"/>
          </ac:spMkLst>
        </pc:spChg>
        <pc:picChg chg="add mod">
          <ac:chgData name="Silvio Distilo" userId="18c781db-b65c-4cb3-a12b-b5834e572331" providerId="ADAL" clId="{67FBF331-FF4F-4356-9DFE-0B17C01A8518}" dt="2025-10-13T14:24:30.411" v="42" actId="1076"/>
          <ac:picMkLst>
            <pc:docMk/>
            <pc:sldMk cId="4230106960" sldId="310"/>
            <ac:picMk id="13" creationId="{6D3B2FCA-DB62-C55D-195F-A4599639A113}"/>
          </ac:picMkLst>
        </pc:picChg>
      </pc:sldChg>
      <pc:sldChg chg="addSp delSp modSp mod ord modNotesTx">
        <pc:chgData name="Silvio Distilo" userId="18c781db-b65c-4cb3-a12b-b5834e572331" providerId="ADAL" clId="{67FBF331-FF4F-4356-9DFE-0B17C01A8518}" dt="2025-10-14T21:56:19.088" v="1538" actId="20577"/>
        <pc:sldMkLst>
          <pc:docMk/>
          <pc:sldMk cId="3748348926" sldId="311"/>
        </pc:sldMkLst>
        <pc:spChg chg="add mod">
          <ac:chgData name="Silvio Distilo" userId="18c781db-b65c-4cb3-a12b-b5834e572331" providerId="ADAL" clId="{67FBF331-FF4F-4356-9DFE-0B17C01A8518}" dt="2025-10-14T21:56:19.088" v="1538" actId="20577"/>
          <ac:spMkLst>
            <pc:docMk/>
            <pc:sldMk cId="3748348926" sldId="311"/>
            <ac:spMk id="10" creationId="{64E849AA-0539-AA2B-78C6-7FE9730E2CC6}"/>
          </ac:spMkLst>
        </pc:spChg>
      </pc:sldChg>
      <pc:sldChg chg="del">
        <pc:chgData name="Silvio Distilo" userId="18c781db-b65c-4cb3-a12b-b5834e572331" providerId="ADAL" clId="{67FBF331-FF4F-4356-9DFE-0B17C01A8518}" dt="2025-10-13T23:34:16.492" v="733" actId="47"/>
        <pc:sldMkLst>
          <pc:docMk/>
          <pc:sldMk cId="859909800" sldId="312"/>
        </pc:sldMkLst>
      </pc:sldChg>
      <pc:sldChg chg="addSp delSp modSp mod ord modClrScheme chgLayout modNotesTx">
        <pc:chgData name="Silvio Distilo" userId="18c781db-b65c-4cb3-a12b-b5834e572331" providerId="ADAL" clId="{67FBF331-FF4F-4356-9DFE-0B17C01A8518}" dt="2025-10-13T20:44:53.009" v="355" actId="114"/>
        <pc:sldMkLst>
          <pc:docMk/>
          <pc:sldMk cId="4132147533" sldId="314"/>
        </pc:sldMkLst>
        <pc:spChg chg="mod ord">
          <ac:chgData name="Silvio Distilo" userId="18c781db-b65c-4cb3-a12b-b5834e572331" providerId="ADAL" clId="{67FBF331-FF4F-4356-9DFE-0B17C01A8518}" dt="2025-10-13T20:43:15.996" v="338" actId="26606"/>
          <ac:spMkLst>
            <pc:docMk/>
            <pc:sldMk cId="4132147533" sldId="314"/>
            <ac:spMk id="4" creationId="{AE59500A-4B75-29F9-CE37-C3E13D6A566A}"/>
          </ac:spMkLst>
        </pc:spChg>
        <pc:spChg chg="add mod">
          <ac:chgData name="Silvio Distilo" userId="18c781db-b65c-4cb3-a12b-b5834e572331" providerId="ADAL" clId="{67FBF331-FF4F-4356-9DFE-0B17C01A8518}" dt="2025-10-13T20:44:14.142" v="349" actId="20577"/>
          <ac:spMkLst>
            <pc:docMk/>
            <pc:sldMk cId="4132147533" sldId="314"/>
            <ac:spMk id="13" creationId="{A447F776-0924-5076-14DB-7DB388CE333A}"/>
          </ac:spMkLst>
        </pc:spChg>
        <pc:spChg chg="add mod">
          <ac:chgData name="Silvio Distilo" userId="18c781db-b65c-4cb3-a12b-b5834e572331" providerId="ADAL" clId="{67FBF331-FF4F-4356-9DFE-0B17C01A8518}" dt="2025-10-13T20:44:53.009" v="355" actId="114"/>
          <ac:spMkLst>
            <pc:docMk/>
            <pc:sldMk cId="4132147533" sldId="314"/>
            <ac:spMk id="2055" creationId="{3A9DF07F-C0E9-E34C-A3A1-E71154AFA9A8}"/>
          </ac:spMkLst>
        </pc:spChg>
        <pc:picChg chg="add mod">
          <ac:chgData name="Silvio Distilo" userId="18c781db-b65c-4cb3-a12b-b5834e572331" providerId="ADAL" clId="{67FBF331-FF4F-4356-9DFE-0B17C01A8518}" dt="2025-10-13T20:43:15.996" v="338" actId="26606"/>
          <ac:picMkLst>
            <pc:docMk/>
            <pc:sldMk cId="4132147533" sldId="314"/>
            <ac:picMk id="2050" creationId="{8FC5619C-ECFD-17DA-F868-1AD557ACA0ED}"/>
          </ac:picMkLst>
        </pc:picChg>
      </pc:sldChg>
      <pc:sldChg chg="del">
        <pc:chgData name="Silvio Distilo" userId="18c781db-b65c-4cb3-a12b-b5834e572331" providerId="ADAL" clId="{67FBF331-FF4F-4356-9DFE-0B17C01A8518}" dt="2025-10-13T23:34:14.601" v="732" actId="2696"/>
        <pc:sldMkLst>
          <pc:docMk/>
          <pc:sldMk cId="3064996118" sldId="315"/>
        </pc:sldMkLst>
      </pc:sldChg>
      <pc:sldChg chg="modSp mod modNotesTx">
        <pc:chgData name="Silvio Distilo" userId="18c781db-b65c-4cb3-a12b-b5834e572331" providerId="ADAL" clId="{67FBF331-FF4F-4356-9DFE-0B17C01A8518}" dt="2025-10-14T18:20:15.615" v="873" actId="20577"/>
        <pc:sldMkLst>
          <pc:docMk/>
          <pc:sldMk cId="537809529" sldId="316"/>
        </pc:sldMkLst>
        <pc:spChg chg="mod">
          <ac:chgData name="Silvio Distilo" userId="18c781db-b65c-4cb3-a12b-b5834e572331" providerId="ADAL" clId="{67FBF331-FF4F-4356-9DFE-0B17C01A8518}" dt="2025-10-14T18:20:15.615" v="873" actId="20577"/>
          <ac:spMkLst>
            <pc:docMk/>
            <pc:sldMk cId="537809529" sldId="316"/>
            <ac:spMk id="21" creationId="{7B5C7004-C2CF-E355-6904-1CF4D934692B}"/>
          </ac:spMkLst>
        </pc:spChg>
      </pc:sldChg>
      <pc:sldChg chg="modSp mod modNotesTx">
        <pc:chgData name="Silvio Distilo" userId="18c781db-b65c-4cb3-a12b-b5834e572331" providerId="ADAL" clId="{67FBF331-FF4F-4356-9DFE-0B17C01A8518}" dt="2025-10-14T16:59:11.058" v="774" actId="20577"/>
        <pc:sldMkLst>
          <pc:docMk/>
          <pc:sldMk cId="1338167130" sldId="317"/>
        </pc:sldMkLst>
        <pc:spChg chg="mod">
          <ac:chgData name="Silvio Distilo" userId="18c781db-b65c-4cb3-a12b-b5834e572331" providerId="ADAL" clId="{67FBF331-FF4F-4356-9DFE-0B17C01A8518}" dt="2025-10-13T14:49:17.204" v="91" actId="1076"/>
          <ac:spMkLst>
            <pc:docMk/>
            <pc:sldMk cId="1338167130" sldId="317"/>
            <ac:spMk id="3" creationId="{B45A4A65-E8B8-40CF-7ABD-97EA8FA97521}"/>
          </ac:spMkLst>
        </pc:spChg>
        <pc:spChg chg="mod">
          <ac:chgData name="Silvio Distilo" userId="18c781db-b65c-4cb3-a12b-b5834e572331" providerId="ADAL" clId="{67FBF331-FF4F-4356-9DFE-0B17C01A8518}" dt="2025-10-13T14:49:11.686" v="90" actId="1076"/>
          <ac:spMkLst>
            <pc:docMk/>
            <pc:sldMk cId="1338167130" sldId="317"/>
            <ac:spMk id="4" creationId="{E022D658-A7CE-0BC9-7673-D28DDEB090FA}"/>
          </ac:spMkLst>
        </pc:spChg>
      </pc:sldChg>
      <pc:sldChg chg="modSp mod">
        <pc:chgData name="Silvio Distilo" userId="18c781db-b65c-4cb3-a12b-b5834e572331" providerId="ADAL" clId="{67FBF331-FF4F-4356-9DFE-0B17C01A8518}" dt="2025-10-13T14:50:54.198" v="102" actId="1076"/>
        <pc:sldMkLst>
          <pc:docMk/>
          <pc:sldMk cId="472435177" sldId="318"/>
        </pc:sldMkLst>
        <pc:spChg chg="mod">
          <ac:chgData name="Silvio Distilo" userId="18c781db-b65c-4cb3-a12b-b5834e572331" providerId="ADAL" clId="{67FBF331-FF4F-4356-9DFE-0B17C01A8518}" dt="2025-10-13T14:50:54.198" v="102" actId="1076"/>
          <ac:spMkLst>
            <pc:docMk/>
            <pc:sldMk cId="472435177" sldId="318"/>
            <ac:spMk id="3" creationId="{E8673E2B-6CA0-BD29-6040-42444AA5D5C6}"/>
          </ac:spMkLst>
        </pc:spChg>
        <pc:spChg chg="mod">
          <ac:chgData name="Silvio Distilo" userId="18c781db-b65c-4cb3-a12b-b5834e572331" providerId="ADAL" clId="{67FBF331-FF4F-4356-9DFE-0B17C01A8518}" dt="2025-10-13T14:50:49.616" v="101" actId="1076"/>
          <ac:spMkLst>
            <pc:docMk/>
            <pc:sldMk cId="472435177" sldId="318"/>
            <ac:spMk id="8" creationId="{5819C392-D41A-9040-9CC4-71B046640500}"/>
          </ac:spMkLst>
        </pc:spChg>
      </pc:sldChg>
      <pc:sldChg chg="modSp mod modNotesTx">
        <pc:chgData name="Silvio Distilo" userId="18c781db-b65c-4cb3-a12b-b5834e572331" providerId="ADAL" clId="{67FBF331-FF4F-4356-9DFE-0B17C01A8518}" dt="2025-10-14T19:04:33.867" v="944" actId="113"/>
        <pc:sldMkLst>
          <pc:docMk/>
          <pc:sldMk cId="3711208634" sldId="319"/>
        </pc:sldMkLst>
        <pc:spChg chg="mod">
          <ac:chgData name="Silvio Distilo" userId="18c781db-b65c-4cb3-a12b-b5834e572331" providerId="ADAL" clId="{67FBF331-FF4F-4356-9DFE-0B17C01A8518}" dt="2025-10-14T19:04:33.867" v="944" actId="113"/>
          <ac:spMkLst>
            <pc:docMk/>
            <pc:sldMk cId="3711208634" sldId="319"/>
            <ac:spMk id="21" creationId="{FD0C5BE8-AFD6-7167-8041-FAD369CAFC43}"/>
          </ac:spMkLst>
        </pc:spChg>
      </pc:sldChg>
      <pc:sldChg chg="modSp mod">
        <pc:chgData name="Silvio Distilo" userId="18c781db-b65c-4cb3-a12b-b5834e572331" providerId="ADAL" clId="{67FBF331-FF4F-4356-9DFE-0B17C01A8518}" dt="2025-10-13T14:50:00.420" v="93" actId="2711"/>
        <pc:sldMkLst>
          <pc:docMk/>
          <pc:sldMk cId="3688173008" sldId="320"/>
        </pc:sldMkLst>
        <pc:spChg chg="mod">
          <ac:chgData name="Silvio Distilo" userId="18c781db-b65c-4cb3-a12b-b5834e572331" providerId="ADAL" clId="{67FBF331-FF4F-4356-9DFE-0B17C01A8518}" dt="2025-10-13T14:50:00.420" v="93" actId="2711"/>
          <ac:spMkLst>
            <pc:docMk/>
            <pc:sldMk cId="3688173008" sldId="320"/>
            <ac:spMk id="21" creationId="{95C4D466-9FD7-AE6E-C974-A5400D63642F}"/>
          </ac:spMkLst>
        </pc:spChg>
      </pc:sldChg>
      <pc:sldChg chg="modSp mod modNotesTx">
        <pc:chgData name="Silvio Distilo" userId="18c781db-b65c-4cb3-a12b-b5834e572331" providerId="ADAL" clId="{67FBF331-FF4F-4356-9DFE-0B17C01A8518}" dt="2025-10-14T17:59:36.227" v="844" actId="20577"/>
        <pc:sldMkLst>
          <pc:docMk/>
          <pc:sldMk cId="2618612323" sldId="321"/>
        </pc:sldMkLst>
        <pc:spChg chg="mod">
          <ac:chgData name="Silvio Distilo" userId="18c781db-b65c-4cb3-a12b-b5834e572331" providerId="ADAL" clId="{67FBF331-FF4F-4356-9DFE-0B17C01A8518}" dt="2025-10-14T17:47:54.257" v="838" actId="113"/>
          <ac:spMkLst>
            <pc:docMk/>
            <pc:sldMk cId="2618612323" sldId="321"/>
            <ac:spMk id="10" creationId="{368B7DD5-B001-9EF5-744D-537B9BCE3C8B}"/>
          </ac:spMkLst>
        </pc:spChg>
        <pc:spChg chg="mod">
          <ac:chgData name="Silvio Distilo" userId="18c781db-b65c-4cb3-a12b-b5834e572331" providerId="ADAL" clId="{67FBF331-FF4F-4356-9DFE-0B17C01A8518}" dt="2025-10-13T14:50:10.296" v="94" actId="2711"/>
          <ac:spMkLst>
            <pc:docMk/>
            <pc:sldMk cId="2618612323" sldId="321"/>
            <ac:spMk id="21" creationId="{9E9C5201-FCAE-BCCF-8F82-65253360E9E7}"/>
          </ac:spMkLst>
        </pc:spChg>
      </pc:sldChg>
      <pc:sldChg chg="addSp modSp add mod modNotesTx">
        <pc:chgData name="Silvio Distilo" userId="18c781db-b65c-4cb3-a12b-b5834e572331" providerId="ADAL" clId="{67FBF331-FF4F-4356-9DFE-0B17C01A8518}" dt="2025-10-14T22:39:44.376" v="1744" actId="113"/>
        <pc:sldMkLst>
          <pc:docMk/>
          <pc:sldMk cId="2829513786" sldId="322"/>
        </pc:sldMkLst>
        <pc:spChg chg="mod">
          <ac:chgData name="Silvio Distilo" userId="18c781db-b65c-4cb3-a12b-b5834e572331" providerId="ADAL" clId="{67FBF331-FF4F-4356-9DFE-0B17C01A8518}" dt="2025-10-14T22:39:44.376" v="1744" actId="113"/>
          <ac:spMkLst>
            <pc:docMk/>
            <pc:sldMk cId="2829513786" sldId="322"/>
            <ac:spMk id="9" creationId="{7C1F466F-04E5-45B6-8648-B57C931790C3}"/>
          </ac:spMkLst>
        </pc:spChg>
      </pc:sldChg>
      <pc:sldChg chg="delSp modSp add mod ord modNotesTx">
        <pc:chgData name="Silvio Distilo" userId="18c781db-b65c-4cb3-a12b-b5834e572331" providerId="ADAL" clId="{67FBF331-FF4F-4356-9DFE-0B17C01A8518}" dt="2025-10-14T22:26:38.502" v="1713" actId="404"/>
        <pc:sldMkLst>
          <pc:docMk/>
          <pc:sldMk cId="3026826146" sldId="323"/>
        </pc:sldMkLst>
        <pc:spChg chg="mod">
          <ac:chgData name="Silvio Distilo" userId="18c781db-b65c-4cb3-a12b-b5834e572331" providerId="ADAL" clId="{67FBF331-FF4F-4356-9DFE-0B17C01A8518}" dt="2025-10-14T22:26:38.502" v="1713" actId="404"/>
          <ac:spMkLst>
            <pc:docMk/>
            <pc:sldMk cId="3026826146" sldId="323"/>
            <ac:spMk id="10" creationId="{CA79EB9F-EDF2-1212-2CAC-A4308DABA5B2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4T22:40:49.371" v="1756" actId="114"/>
        <pc:sldMkLst>
          <pc:docMk/>
          <pc:sldMk cId="2640926396" sldId="324"/>
        </pc:sldMkLst>
        <pc:spChg chg="mod">
          <ac:chgData name="Silvio Distilo" userId="18c781db-b65c-4cb3-a12b-b5834e572331" providerId="ADAL" clId="{67FBF331-FF4F-4356-9DFE-0B17C01A8518}" dt="2025-10-14T22:40:49.371" v="1756" actId="114"/>
          <ac:spMkLst>
            <pc:docMk/>
            <pc:sldMk cId="2640926396" sldId="324"/>
            <ac:spMk id="10" creationId="{F0A014ED-2F53-FECB-774C-09EBF9983E12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4T22:40:57.089" v="1757"/>
        <pc:sldMkLst>
          <pc:docMk/>
          <pc:sldMk cId="2189207898" sldId="325"/>
        </pc:sldMkLst>
        <pc:spChg chg="mod">
          <ac:chgData name="Silvio Distilo" userId="18c781db-b65c-4cb3-a12b-b5834e572331" providerId="ADAL" clId="{67FBF331-FF4F-4356-9DFE-0B17C01A8518}" dt="2025-10-14T22:40:57.089" v="1757"/>
          <ac:spMkLst>
            <pc:docMk/>
            <pc:sldMk cId="2189207898" sldId="325"/>
            <ac:spMk id="10" creationId="{07A6E5DF-9639-FAF7-7E02-6A3D8190CE1F}"/>
          </ac:spMkLst>
        </pc:spChg>
      </pc:sldChg>
      <pc:sldChg chg="addSp modSp add mod modNotesTx">
        <pc:chgData name="Silvio Distilo" userId="18c781db-b65c-4cb3-a12b-b5834e572331" providerId="ADAL" clId="{67FBF331-FF4F-4356-9DFE-0B17C01A8518}" dt="2025-10-14T22:41:07.081" v="1758"/>
        <pc:sldMkLst>
          <pc:docMk/>
          <pc:sldMk cId="1785192164" sldId="326"/>
        </pc:sldMkLst>
        <pc:spChg chg="add mod">
          <ac:chgData name="Silvio Distilo" userId="18c781db-b65c-4cb3-a12b-b5834e572331" providerId="ADAL" clId="{67FBF331-FF4F-4356-9DFE-0B17C01A8518}" dt="2025-10-14T22:16:37.537" v="1648" actId="20577"/>
          <ac:spMkLst>
            <pc:docMk/>
            <pc:sldMk cId="1785192164" sldId="326"/>
            <ac:spMk id="3" creationId="{1517B7A3-0BB3-F64B-314B-AF484F548E93}"/>
          </ac:spMkLst>
        </pc:spChg>
        <pc:spChg chg="mod">
          <ac:chgData name="Silvio Distilo" userId="18c781db-b65c-4cb3-a12b-b5834e572331" providerId="ADAL" clId="{67FBF331-FF4F-4356-9DFE-0B17C01A8518}" dt="2025-10-14T22:41:07.081" v="1758"/>
          <ac:spMkLst>
            <pc:docMk/>
            <pc:sldMk cId="1785192164" sldId="326"/>
            <ac:spMk id="10" creationId="{6802F4BB-67EB-BA54-7E41-CC57A9E3B387}"/>
          </ac:spMkLst>
        </pc:spChg>
        <pc:picChg chg="add mod">
          <ac:chgData name="Silvio Distilo" userId="18c781db-b65c-4cb3-a12b-b5834e572331" providerId="ADAL" clId="{67FBF331-FF4F-4356-9DFE-0B17C01A8518}" dt="2025-10-13T18:39:12.695" v="210" actId="1076"/>
          <ac:picMkLst>
            <pc:docMk/>
            <pc:sldMk cId="1785192164" sldId="326"/>
            <ac:picMk id="4" creationId="{59F0D4BA-C177-31E3-8A45-3A648B85186F}"/>
          </ac:picMkLst>
        </pc:picChg>
      </pc:sldChg>
      <pc:sldChg chg="addSp modSp add mod modNotesTx">
        <pc:chgData name="Silvio Distilo" userId="18c781db-b65c-4cb3-a12b-b5834e572331" providerId="ADAL" clId="{67FBF331-FF4F-4356-9DFE-0B17C01A8518}" dt="2025-10-14T22:15:18.913" v="1637" actId="1076"/>
        <pc:sldMkLst>
          <pc:docMk/>
          <pc:sldMk cId="2409518283" sldId="327"/>
        </pc:sldMkLst>
        <pc:spChg chg="add mod">
          <ac:chgData name="Silvio Distilo" userId="18c781db-b65c-4cb3-a12b-b5834e572331" providerId="ADAL" clId="{67FBF331-FF4F-4356-9DFE-0B17C01A8518}" dt="2025-10-14T22:15:18.913" v="1637" actId="1076"/>
          <ac:spMkLst>
            <pc:docMk/>
            <pc:sldMk cId="2409518283" sldId="327"/>
            <ac:spMk id="3" creationId="{93A246E9-B9AA-CA1A-0F2C-3CA6E9F7A5BC}"/>
          </ac:spMkLst>
        </pc:spChg>
        <pc:spChg chg="mod">
          <ac:chgData name="Silvio Distilo" userId="18c781db-b65c-4cb3-a12b-b5834e572331" providerId="ADAL" clId="{67FBF331-FF4F-4356-9DFE-0B17C01A8518}" dt="2025-10-14T20:12:53.819" v="1190" actId="313"/>
          <ac:spMkLst>
            <pc:docMk/>
            <pc:sldMk cId="2409518283" sldId="327"/>
            <ac:spMk id="10" creationId="{477AF0B6-6DA6-8B06-3ECB-CB8131923BDB}"/>
          </ac:spMkLst>
        </pc:spChg>
        <pc:picChg chg="mod">
          <ac:chgData name="Silvio Distilo" userId="18c781db-b65c-4cb3-a12b-b5834e572331" providerId="ADAL" clId="{67FBF331-FF4F-4356-9DFE-0B17C01A8518}" dt="2025-10-14T20:11:50.285" v="1163" actId="1076"/>
          <ac:picMkLst>
            <pc:docMk/>
            <pc:sldMk cId="2409518283" sldId="327"/>
            <ac:picMk id="4" creationId="{4C25AD59-22B8-EB3D-117C-DC8B5DA3E053}"/>
          </ac:picMkLst>
        </pc:picChg>
      </pc:sldChg>
      <pc:sldChg chg="delSp modSp add mod modNotesTx">
        <pc:chgData name="Silvio Distilo" userId="18c781db-b65c-4cb3-a12b-b5834e572331" providerId="ADAL" clId="{67FBF331-FF4F-4356-9DFE-0B17C01A8518}" dt="2025-10-14T20:32:16.146" v="1271" actId="20577"/>
        <pc:sldMkLst>
          <pc:docMk/>
          <pc:sldMk cId="3355702685" sldId="328"/>
        </pc:sldMkLst>
        <pc:spChg chg="mod">
          <ac:chgData name="Silvio Distilo" userId="18c781db-b65c-4cb3-a12b-b5834e572331" providerId="ADAL" clId="{67FBF331-FF4F-4356-9DFE-0B17C01A8518}" dt="2025-10-14T20:27:13.316" v="1247" actId="1076"/>
          <ac:spMkLst>
            <pc:docMk/>
            <pc:sldMk cId="3355702685" sldId="328"/>
            <ac:spMk id="10" creationId="{88FDED8F-5B4D-B1C6-492C-DFBA896D3CD7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4T20:35:53.368" v="1289" actId="20577"/>
        <pc:sldMkLst>
          <pc:docMk/>
          <pc:sldMk cId="1175591285" sldId="329"/>
        </pc:sldMkLst>
        <pc:spChg chg="mod">
          <ac:chgData name="Silvio Distilo" userId="18c781db-b65c-4cb3-a12b-b5834e572331" providerId="ADAL" clId="{67FBF331-FF4F-4356-9DFE-0B17C01A8518}" dt="2025-10-13T18:58:23.518" v="265" actId="14100"/>
          <ac:spMkLst>
            <pc:docMk/>
            <pc:sldMk cId="1175591285" sldId="329"/>
            <ac:spMk id="10" creationId="{F18BE57E-F537-158E-C74E-9A1FC9ECD457}"/>
          </ac:spMkLst>
        </pc:spChg>
      </pc:sldChg>
      <pc:sldChg chg="modSp add mod setBg modNotesTx">
        <pc:chgData name="Silvio Distilo" userId="18c781db-b65c-4cb3-a12b-b5834e572331" providerId="ADAL" clId="{67FBF331-FF4F-4356-9DFE-0B17C01A8518}" dt="2025-10-13T21:03:26.718" v="385" actId="20577"/>
        <pc:sldMkLst>
          <pc:docMk/>
          <pc:sldMk cId="1203170443" sldId="330"/>
        </pc:sldMkLst>
        <pc:spChg chg="mod">
          <ac:chgData name="Silvio Distilo" userId="18c781db-b65c-4cb3-a12b-b5834e572331" providerId="ADAL" clId="{67FBF331-FF4F-4356-9DFE-0B17C01A8518}" dt="2025-10-13T20:54:48.673" v="367" actId="20577"/>
          <ac:spMkLst>
            <pc:docMk/>
            <pc:sldMk cId="1203170443" sldId="330"/>
            <ac:spMk id="10" creationId="{AC200D18-AED8-760E-6ED8-775D7F7DA7ED}"/>
          </ac:spMkLst>
        </pc:spChg>
      </pc:sldChg>
      <pc:sldChg chg="add del setBg">
        <pc:chgData name="Silvio Distilo" userId="18c781db-b65c-4cb3-a12b-b5834e572331" providerId="ADAL" clId="{67FBF331-FF4F-4356-9DFE-0B17C01A8518}" dt="2025-10-13T20:30:12.623" v="282"/>
        <pc:sldMkLst>
          <pc:docMk/>
          <pc:sldMk cId="2050720624" sldId="330"/>
        </pc:sldMkLst>
      </pc:sldChg>
      <pc:sldChg chg="modSp add mod modNotesTx">
        <pc:chgData name="Silvio Distilo" userId="18c781db-b65c-4cb3-a12b-b5834e572331" providerId="ADAL" clId="{67FBF331-FF4F-4356-9DFE-0B17C01A8518}" dt="2025-10-13T21:12:08.139" v="397" actId="20577"/>
        <pc:sldMkLst>
          <pc:docMk/>
          <pc:sldMk cId="3548879504" sldId="331"/>
        </pc:sldMkLst>
        <pc:spChg chg="mod">
          <ac:chgData name="Silvio Distilo" userId="18c781db-b65c-4cb3-a12b-b5834e572331" providerId="ADAL" clId="{67FBF331-FF4F-4356-9DFE-0B17C01A8518}" dt="2025-10-13T21:03:12.919" v="383" actId="20577"/>
          <ac:spMkLst>
            <pc:docMk/>
            <pc:sldMk cId="3548879504" sldId="331"/>
            <ac:spMk id="10" creationId="{9B4620FE-5527-7B62-33DC-014C965B5275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3T21:26:47.850" v="442" actId="20577"/>
        <pc:sldMkLst>
          <pc:docMk/>
          <pc:sldMk cId="2959698006" sldId="332"/>
        </pc:sldMkLst>
        <pc:spChg chg="mod">
          <ac:chgData name="Silvio Distilo" userId="18c781db-b65c-4cb3-a12b-b5834e572331" providerId="ADAL" clId="{67FBF331-FF4F-4356-9DFE-0B17C01A8518}" dt="2025-10-13T21:12:53.201" v="405" actId="1076"/>
          <ac:spMkLst>
            <pc:docMk/>
            <pc:sldMk cId="2959698006" sldId="332"/>
            <ac:spMk id="10" creationId="{FDEACC11-5B12-E20A-843C-F94BF093F19B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4T21:56:55.303" v="1548" actId="20577"/>
        <pc:sldMkLst>
          <pc:docMk/>
          <pc:sldMk cId="1966075703" sldId="333"/>
        </pc:sldMkLst>
        <pc:spChg chg="mod">
          <ac:chgData name="Silvio Distilo" userId="18c781db-b65c-4cb3-a12b-b5834e572331" providerId="ADAL" clId="{67FBF331-FF4F-4356-9DFE-0B17C01A8518}" dt="2025-10-14T21:56:55.303" v="1548" actId="20577"/>
          <ac:spMkLst>
            <pc:docMk/>
            <pc:sldMk cId="1966075703" sldId="333"/>
            <ac:spMk id="10" creationId="{2C73C06C-0C41-A882-D124-67D3D1A3794D}"/>
          </ac:spMkLst>
        </pc:spChg>
      </pc:sldChg>
      <pc:sldChg chg="addSp delSp modSp new mod modNotesTx">
        <pc:chgData name="Silvio Distilo" userId="18c781db-b65c-4cb3-a12b-b5834e572331" providerId="ADAL" clId="{67FBF331-FF4F-4356-9DFE-0B17C01A8518}" dt="2025-10-14T22:14:07.404" v="1634" actId="20577"/>
        <pc:sldMkLst>
          <pc:docMk/>
          <pc:sldMk cId="2014270266" sldId="334"/>
        </pc:sldMkLst>
        <pc:spChg chg="add mod">
          <ac:chgData name="Silvio Distilo" userId="18c781db-b65c-4cb3-a12b-b5834e572331" providerId="ADAL" clId="{67FBF331-FF4F-4356-9DFE-0B17C01A8518}" dt="2025-10-14T22:14:04.115" v="1633" actId="20577"/>
          <ac:spMkLst>
            <pc:docMk/>
            <pc:sldMk cId="2014270266" sldId="334"/>
            <ac:spMk id="2" creationId="{556953A2-E92E-09FD-4544-965D538EC70A}"/>
          </ac:spMkLst>
        </pc:spChg>
        <pc:picChg chg="add mod">
          <ac:chgData name="Silvio Distilo" userId="18c781db-b65c-4cb3-a12b-b5834e572331" providerId="ADAL" clId="{67FBF331-FF4F-4356-9DFE-0B17C01A8518}" dt="2025-10-13T21:56:37.556" v="506" actId="1076"/>
          <ac:picMkLst>
            <pc:docMk/>
            <pc:sldMk cId="2014270266" sldId="334"/>
            <ac:picMk id="7" creationId="{BB4087D0-3129-7909-DB13-AA3C7EC00F93}"/>
          </ac:picMkLst>
        </pc:picChg>
      </pc:sldChg>
      <pc:sldChg chg="addSp modSp add mod ord modNotesTx">
        <pc:chgData name="Silvio Distilo" userId="18c781db-b65c-4cb3-a12b-b5834e572331" providerId="ADAL" clId="{67FBF331-FF4F-4356-9DFE-0B17C01A8518}" dt="2025-10-14T22:12:53.112" v="1627" actId="1076"/>
        <pc:sldMkLst>
          <pc:docMk/>
          <pc:sldMk cId="231737684" sldId="335"/>
        </pc:sldMkLst>
        <pc:spChg chg="add mod">
          <ac:chgData name="Silvio Distilo" userId="18c781db-b65c-4cb3-a12b-b5834e572331" providerId="ADAL" clId="{67FBF331-FF4F-4356-9DFE-0B17C01A8518}" dt="2025-10-14T22:12:53.112" v="1627" actId="1076"/>
          <ac:spMkLst>
            <pc:docMk/>
            <pc:sldMk cId="231737684" sldId="335"/>
            <ac:spMk id="3" creationId="{C8DA4DD7-2433-19E4-F39D-62791CE2C0FE}"/>
          </ac:spMkLst>
        </pc:spChg>
        <pc:spChg chg="mod">
          <ac:chgData name="Silvio Distilo" userId="18c781db-b65c-4cb3-a12b-b5834e572331" providerId="ADAL" clId="{67FBF331-FF4F-4356-9DFE-0B17C01A8518}" dt="2025-10-14T21:44:59.596" v="1527" actId="20577"/>
          <ac:spMkLst>
            <pc:docMk/>
            <pc:sldMk cId="231737684" sldId="335"/>
            <ac:spMk id="10" creationId="{3F55A493-2113-A2F4-7752-855FC910BFB5}"/>
          </ac:spMkLst>
        </pc:spChg>
        <pc:picChg chg="add mod">
          <ac:chgData name="Silvio Distilo" userId="18c781db-b65c-4cb3-a12b-b5834e572331" providerId="ADAL" clId="{67FBF331-FF4F-4356-9DFE-0B17C01A8518}" dt="2025-10-14T21:44:54.434" v="1525" actId="1076"/>
          <ac:picMkLst>
            <pc:docMk/>
            <pc:sldMk cId="231737684" sldId="335"/>
            <ac:picMk id="2" creationId="{D9FFAC0D-2EAD-36C3-B7F2-95590AD04CCB}"/>
          </ac:picMkLst>
        </pc:picChg>
      </pc:sldChg>
      <pc:sldChg chg="delSp modSp add mod modNotesTx">
        <pc:chgData name="Silvio Distilo" userId="18c781db-b65c-4cb3-a12b-b5834e572331" providerId="ADAL" clId="{67FBF331-FF4F-4356-9DFE-0B17C01A8518}" dt="2025-10-14T21:59:22.278" v="1570" actId="20577"/>
        <pc:sldMkLst>
          <pc:docMk/>
          <pc:sldMk cId="2530188186" sldId="336"/>
        </pc:sldMkLst>
        <pc:spChg chg="mod">
          <ac:chgData name="Silvio Distilo" userId="18c781db-b65c-4cb3-a12b-b5834e572331" providerId="ADAL" clId="{67FBF331-FF4F-4356-9DFE-0B17C01A8518}" dt="2025-10-14T21:57:18.783" v="1552" actId="20577"/>
          <ac:spMkLst>
            <pc:docMk/>
            <pc:sldMk cId="2530188186" sldId="336"/>
            <ac:spMk id="10" creationId="{80B0297A-CA5C-0B92-E290-3926948D1F43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4T21:57:27.442" v="1553"/>
        <pc:sldMkLst>
          <pc:docMk/>
          <pc:sldMk cId="3859391933" sldId="337"/>
        </pc:sldMkLst>
        <pc:spChg chg="mod">
          <ac:chgData name="Silvio Distilo" userId="18c781db-b65c-4cb3-a12b-b5834e572331" providerId="ADAL" clId="{67FBF331-FF4F-4356-9DFE-0B17C01A8518}" dt="2025-10-14T21:57:27.442" v="1553"/>
          <ac:spMkLst>
            <pc:docMk/>
            <pc:sldMk cId="3859391933" sldId="337"/>
            <ac:spMk id="10" creationId="{31D2B5B2-6560-F7E0-6D76-87303A89214A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4T22:05:06.564" v="1590" actId="20577"/>
        <pc:sldMkLst>
          <pc:docMk/>
          <pc:sldMk cId="32355288" sldId="338"/>
        </pc:sldMkLst>
        <pc:spChg chg="mod">
          <ac:chgData name="Silvio Distilo" userId="18c781db-b65c-4cb3-a12b-b5834e572331" providerId="ADAL" clId="{67FBF331-FF4F-4356-9DFE-0B17C01A8518}" dt="2025-10-14T21:57:36.496" v="1554"/>
          <ac:spMkLst>
            <pc:docMk/>
            <pc:sldMk cId="32355288" sldId="338"/>
            <ac:spMk id="10" creationId="{38F3A793-7CA3-DCED-A4E9-0F1F95FC73EF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4T22:09:18.966" v="1617" actId="20577"/>
        <pc:sldMkLst>
          <pc:docMk/>
          <pc:sldMk cId="74485919" sldId="339"/>
        </pc:sldMkLst>
        <pc:spChg chg="mod">
          <ac:chgData name="Silvio Distilo" userId="18c781db-b65c-4cb3-a12b-b5834e572331" providerId="ADAL" clId="{67FBF331-FF4F-4356-9DFE-0B17C01A8518}" dt="2025-10-14T22:09:18.966" v="1617" actId="20577"/>
          <ac:spMkLst>
            <pc:docMk/>
            <pc:sldMk cId="74485919" sldId="339"/>
            <ac:spMk id="10" creationId="{DABCA4A8-93B6-397A-0027-A88DBEE1379F}"/>
          </ac:spMkLst>
        </pc:spChg>
      </pc:sldChg>
      <pc:sldChg chg="add modNotesTx">
        <pc:chgData name="Silvio Distilo" userId="18c781db-b65c-4cb3-a12b-b5834e572331" providerId="ADAL" clId="{67FBF331-FF4F-4356-9DFE-0B17C01A8518}" dt="2025-10-14T22:12:04.245" v="1619" actId="20577"/>
        <pc:sldMkLst>
          <pc:docMk/>
          <pc:sldMk cId="1616825814" sldId="340"/>
        </pc:sldMkLst>
      </pc:sldChg>
      <pc:sldChg chg="modSp add mod ord modNotesTx">
        <pc:chgData name="Silvio Distilo" userId="18c781db-b65c-4cb3-a12b-b5834e572331" providerId="ADAL" clId="{67FBF331-FF4F-4356-9DFE-0B17C01A8518}" dt="2025-10-13T23:32:09.130" v="724" actId="20577"/>
        <pc:sldMkLst>
          <pc:docMk/>
          <pc:sldMk cId="1350543202" sldId="341"/>
        </pc:sldMkLst>
        <pc:spChg chg="mod">
          <ac:chgData name="Silvio Distilo" userId="18c781db-b65c-4cb3-a12b-b5834e572331" providerId="ADAL" clId="{67FBF331-FF4F-4356-9DFE-0B17C01A8518}" dt="2025-10-13T23:31:50.854" v="723" actId="14100"/>
          <ac:spMkLst>
            <pc:docMk/>
            <pc:sldMk cId="1350543202" sldId="341"/>
            <ac:spMk id="10" creationId="{3A9E3DF2-49F4-43B5-B3ED-3FF6354B7628}"/>
          </ac:spMkLst>
        </pc:spChg>
      </pc:sldChg>
      <pc:sldChg chg="modSp add mod modNotesTx">
        <pc:chgData name="Silvio Distilo" userId="18c781db-b65c-4cb3-a12b-b5834e572331" providerId="ADAL" clId="{67FBF331-FF4F-4356-9DFE-0B17C01A8518}" dt="2025-10-13T23:34:29.676" v="738" actId="403"/>
        <pc:sldMkLst>
          <pc:docMk/>
          <pc:sldMk cId="3980637941" sldId="342"/>
        </pc:sldMkLst>
        <pc:spChg chg="mod">
          <ac:chgData name="Silvio Distilo" userId="18c781db-b65c-4cb3-a12b-b5834e572331" providerId="ADAL" clId="{67FBF331-FF4F-4356-9DFE-0B17C01A8518}" dt="2025-10-13T23:34:29.676" v="738" actId="403"/>
          <ac:spMkLst>
            <pc:docMk/>
            <pc:sldMk cId="3980637941" sldId="342"/>
            <ac:spMk id="10" creationId="{97EF21F9-EA78-FA28-3594-FB3C606A8558}"/>
          </ac:spMkLst>
        </pc:spChg>
      </pc:sldChg>
      <pc:sldChg chg="addSp delSp modSp add mod modAnim">
        <pc:chgData name="Silvio Distilo" userId="18c781db-b65c-4cb3-a12b-b5834e572331" providerId="ADAL" clId="{67FBF331-FF4F-4356-9DFE-0B17C01A8518}" dt="2025-10-14T18:49:34.932" v="930" actId="14100"/>
        <pc:sldMkLst>
          <pc:docMk/>
          <pc:sldMk cId="2874542091" sldId="343"/>
        </pc:sldMkLst>
        <pc:spChg chg="mod">
          <ac:chgData name="Silvio Distilo" userId="18c781db-b65c-4cb3-a12b-b5834e572331" providerId="ADAL" clId="{67FBF331-FF4F-4356-9DFE-0B17C01A8518}" dt="2025-10-14T18:49:28.902" v="928" actId="1076"/>
          <ac:spMkLst>
            <pc:docMk/>
            <pc:sldMk cId="2874542091" sldId="343"/>
            <ac:spMk id="8" creationId="{A820B956-BFE3-A8F1-43E3-7803B4E0D8AA}"/>
          </ac:spMkLst>
        </pc:spChg>
        <pc:picChg chg="add mod">
          <ac:chgData name="Silvio Distilo" userId="18c781db-b65c-4cb3-a12b-b5834e572331" providerId="ADAL" clId="{67FBF331-FF4F-4356-9DFE-0B17C01A8518}" dt="2025-10-14T18:49:34.932" v="930" actId="14100"/>
          <ac:picMkLst>
            <pc:docMk/>
            <pc:sldMk cId="2874542091" sldId="343"/>
            <ac:picMk id="2" creationId="{24F44B16-7449-5FE8-F7AB-F248CC522263}"/>
          </ac:picMkLst>
        </pc:picChg>
      </pc:sldChg>
      <pc:sldChg chg="addSp delSp modSp add mod ord modAnim modNotesTx">
        <pc:chgData name="Silvio Distilo" userId="18c781db-b65c-4cb3-a12b-b5834e572331" providerId="ADAL" clId="{67FBF331-FF4F-4356-9DFE-0B17C01A8518}" dt="2025-10-14T19:04:03.561" v="941" actId="20577"/>
        <pc:sldMkLst>
          <pc:docMk/>
          <pc:sldMk cId="3805169263" sldId="344"/>
        </pc:sldMkLst>
        <pc:picChg chg="add mod">
          <ac:chgData name="Silvio Distilo" userId="18c781db-b65c-4cb3-a12b-b5834e572331" providerId="ADAL" clId="{67FBF331-FF4F-4356-9DFE-0B17C01A8518}" dt="2025-10-14T19:03:18.156" v="940" actId="14100"/>
          <ac:picMkLst>
            <pc:docMk/>
            <pc:sldMk cId="3805169263" sldId="344"/>
            <ac:picMk id="2" creationId="{B3BB783B-3CC3-E3DC-2949-8FD165535323}"/>
          </ac:picMkLst>
        </pc:picChg>
      </pc:sldChg>
      <pc:sldChg chg="addSp delSp modSp add mod modAnim">
        <pc:chgData name="Silvio Distilo" userId="18c781db-b65c-4cb3-a12b-b5834e572331" providerId="ADAL" clId="{67FBF331-FF4F-4356-9DFE-0B17C01A8518}" dt="2025-10-14T19:25:03.642" v="952" actId="14100"/>
        <pc:sldMkLst>
          <pc:docMk/>
          <pc:sldMk cId="1972857325" sldId="345"/>
        </pc:sldMkLst>
        <pc:picChg chg="add mod">
          <ac:chgData name="Silvio Distilo" userId="18c781db-b65c-4cb3-a12b-b5834e572331" providerId="ADAL" clId="{67FBF331-FF4F-4356-9DFE-0B17C01A8518}" dt="2025-10-14T19:25:03.642" v="952" actId="14100"/>
          <ac:picMkLst>
            <pc:docMk/>
            <pc:sldMk cId="1972857325" sldId="345"/>
            <ac:picMk id="7" creationId="{6DB9BA65-551B-E676-B1B2-D6F4A8A60766}"/>
          </ac:picMkLst>
        </pc:picChg>
      </pc:sldChg>
      <pc:sldChg chg="addSp delSp modSp add mod ord delAnim modAnim">
        <pc:chgData name="Silvio Distilo" userId="18c781db-b65c-4cb3-a12b-b5834e572331" providerId="ADAL" clId="{67FBF331-FF4F-4356-9DFE-0B17C01A8518}" dt="2025-10-15T07:44:56.285" v="1761" actId="1076"/>
        <pc:sldMkLst>
          <pc:docMk/>
          <pc:sldMk cId="4188942533" sldId="346"/>
        </pc:sldMkLst>
        <pc:picChg chg="add mod">
          <ac:chgData name="Silvio Distilo" userId="18c781db-b65c-4cb3-a12b-b5834e572331" providerId="ADAL" clId="{67FBF331-FF4F-4356-9DFE-0B17C01A8518}" dt="2025-10-15T07:44:56.285" v="1761" actId="1076"/>
          <ac:picMkLst>
            <pc:docMk/>
            <pc:sldMk cId="4188942533" sldId="346"/>
            <ac:picMk id="2" creationId="{62829EB4-8129-50CF-D720-F73CC228F308}"/>
          </ac:picMkLst>
        </pc:picChg>
      </pc:sldChg>
      <pc:sldChg chg="add ord">
        <pc:chgData name="Silvio Distilo" userId="18c781db-b65c-4cb3-a12b-b5834e572331" providerId="ADAL" clId="{67FBF331-FF4F-4356-9DFE-0B17C01A8518}" dt="2025-10-14T21:01:28.464" v="1314"/>
        <pc:sldMkLst>
          <pc:docMk/>
          <pc:sldMk cId="603307885" sldId="347"/>
        </pc:sldMkLst>
      </pc:sldChg>
      <pc:sldChg chg="addSp delSp modSp add mod">
        <pc:chgData name="Silvio Distilo" userId="18c781db-b65c-4cb3-a12b-b5834e572331" providerId="ADAL" clId="{67FBF331-FF4F-4356-9DFE-0B17C01A8518}" dt="2025-10-14T21:18:46.692" v="1336" actId="122"/>
        <pc:sldMkLst>
          <pc:docMk/>
          <pc:sldMk cId="3236692535" sldId="348"/>
        </pc:sldMkLst>
        <pc:spChg chg="add mod">
          <ac:chgData name="Silvio Distilo" userId="18c781db-b65c-4cb3-a12b-b5834e572331" providerId="ADAL" clId="{67FBF331-FF4F-4356-9DFE-0B17C01A8518}" dt="2025-10-14T21:18:46.692" v="1336" actId="122"/>
          <ac:spMkLst>
            <pc:docMk/>
            <pc:sldMk cId="3236692535" sldId="348"/>
            <ac:spMk id="4" creationId="{AB6F7255-C84E-C4FF-0381-76A261177EAC}"/>
          </ac:spMkLst>
        </pc:spChg>
      </pc:sldChg>
      <pc:sldChg chg="modSp add mod">
        <pc:chgData name="Silvio Distilo" userId="18c781db-b65c-4cb3-a12b-b5834e572331" providerId="ADAL" clId="{67FBF331-FF4F-4356-9DFE-0B17C01A8518}" dt="2025-10-14T22:20:19.697" v="1670" actId="1076"/>
        <pc:sldMkLst>
          <pc:docMk/>
          <pc:sldMk cId="1555903892" sldId="349"/>
        </pc:sldMkLst>
        <pc:picChg chg="mod">
          <ac:chgData name="Silvio Distilo" userId="18c781db-b65c-4cb3-a12b-b5834e572331" providerId="ADAL" clId="{67FBF331-FF4F-4356-9DFE-0B17C01A8518}" dt="2025-10-14T22:20:19.697" v="1670" actId="1076"/>
          <ac:picMkLst>
            <pc:docMk/>
            <pc:sldMk cId="1555903892" sldId="349"/>
            <ac:picMk id="7" creationId="{89555C23-3F34-E568-864C-1A862C357007}"/>
          </ac:picMkLst>
        </pc:picChg>
      </pc:sldChg>
      <pc:sldChg chg="addSp modSp add mod ord">
        <pc:chgData name="Silvio Distilo" userId="18c781db-b65c-4cb3-a12b-b5834e572331" providerId="ADAL" clId="{67FBF331-FF4F-4356-9DFE-0B17C01A8518}" dt="2025-10-14T22:40:10.124" v="1746"/>
        <pc:sldMkLst>
          <pc:docMk/>
          <pc:sldMk cId="3643641999" sldId="350"/>
        </pc:sldMkLst>
        <pc:spChg chg="mod">
          <ac:chgData name="Silvio Distilo" userId="18c781db-b65c-4cb3-a12b-b5834e572331" providerId="ADAL" clId="{67FBF331-FF4F-4356-9DFE-0B17C01A8518}" dt="2025-10-14T22:31:36.052" v="1724" actId="1076"/>
          <ac:spMkLst>
            <pc:docMk/>
            <pc:sldMk cId="3643641999" sldId="350"/>
            <ac:spMk id="10" creationId="{3BC44AB8-797E-D601-1003-F9D3181E81A0}"/>
          </ac:spMkLst>
        </pc:spChg>
        <pc:picChg chg="add mod">
          <ac:chgData name="Silvio Distilo" userId="18c781db-b65c-4cb3-a12b-b5834e572331" providerId="ADAL" clId="{67FBF331-FF4F-4356-9DFE-0B17C01A8518}" dt="2025-10-14T22:31:32.382" v="1723" actId="1076"/>
          <ac:picMkLst>
            <pc:docMk/>
            <pc:sldMk cId="3643641999" sldId="350"/>
            <ac:picMk id="1026" creationId="{65942E89-4182-0BB4-E7AB-0110665EC94E}"/>
          </ac:picMkLst>
        </pc:picChg>
      </pc:sldChg>
      <pc:sldChg chg="addSp delSp modSp add mod">
        <pc:chgData name="Silvio Distilo" userId="18c781db-b65c-4cb3-a12b-b5834e572331" providerId="ADAL" clId="{67FBF331-FF4F-4356-9DFE-0B17C01A8518}" dt="2025-10-15T11:50:15.971" v="1774" actId="1076"/>
        <pc:sldMkLst>
          <pc:docMk/>
          <pc:sldMk cId="550964600" sldId="351"/>
        </pc:sldMkLst>
        <pc:spChg chg="mod">
          <ac:chgData name="Silvio Distilo" userId="18c781db-b65c-4cb3-a12b-b5834e572331" providerId="ADAL" clId="{67FBF331-FF4F-4356-9DFE-0B17C01A8518}" dt="2025-10-15T11:50:15.971" v="1774" actId="1076"/>
          <ac:spMkLst>
            <pc:docMk/>
            <pc:sldMk cId="550964600" sldId="351"/>
            <ac:spMk id="2" creationId="{5BF6B73A-1CD4-67D5-338B-A6CCD26DF1E1}"/>
          </ac:spMkLst>
        </pc:spChg>
        <pc:graphicFrameChg chg="add mod modGraphic">
          <ac:chgData name="Silvio Distilo" userId="18c781db-b65c-4cb3-a12b-b5834e572331" providerId="ADAL" clId="{67FBF331-FF4F-4356-9DFE-0B17C01A8518}" dt="2025-10-15T11:50:15.971" v="1774" actId="1076"/>
          <ac:graphicFrameMkLst>
            <pc:docMk/>
            <pc:sldMk cId="550964600" sldId="351"/>
            <ac:graphicFrameMk id="3" creationId="{32AA1646-FA07-C7A7-C645-95D31A7BFA96}"/>
          </ac:graphicFrameMkLst>
        </pc:graphicFrameChg>
      </pc:sldChg>
      <pc:sldChg chg="addSp modSp add del">
        <pc:chgData name="Silvio Distilo" userId="18c781db-b65c-4cb3-a12b-b5834e572331" providerId="ADAL" clId="{67FBF331-FF4F-4356-9DFE-0B17C01A8518}" dt="2025-10-15T11:49:31.338" v="1764" actId="2890"/>
        <pc:sldMkLst>
          <pc:docMk/>
          <pc:sldMk cId="701112124" sldId="351"/>
        </pc:sldMkLst>
      </pc:sldChg>
      <pc:sldChg chg="addSp delSp modSp new add del mod ord setBg">
        <pc:chgData name="Silvio Distilo" userId="18c781db-b65c-4cb3-a12b-b5834e572331" providerId="ADAL" clId="{67FBF331-FF4F-4356-9DFE-0B17C01A8518}" dt="2025-10-15T20:33:57.324" v="2148"/>
        <pc:sldMkLst>
          <pc:docMk/>
          <pc:sldMk cId="4193382044" sldId="352"/>
        </pc:sldMkLst>
        <pc:spChg chg="add mod">
          <ac:chgData name="Silvio Distilo" userId="18c781db-b65c-4cb3-a12b-b5834e572331" providerId="ADAL" clId="{67FBF331-FF4F-4356-9DFE-0B17C01A8518}" dt="2025-10-15T18:57:36.363" v="1885" actId="113"/>
          <ac:spMkLst>
            <pc:docMk/>
            <pc:sldMk cId="4193382044" sldId="352"/>
            <ac:spMk id="13" creationId="{563F8283-4604-3214-33C4-AA44A9207F19}"/>
          </ac:spMkLst>
        </pc:spChg>
        <pc:spChg chg="add mod">
          <ac:chgData name="Silvio Distilo" userId="18c781db-b65c-4cb3-a12b-b5834e572331" providerId="ADAL" clId="{67FBF331-FF4F-4356-9DFE-0B17C01A8518}" dt="2025-10-15T18:57:46.498" v="1887" actId="14100"/>
          <ac:spMkLst>
            <pc:docMk/>
            <pc:sldMk cId="4193382044" sldId="352"/>
            <ac:spMk id="15" creationId="{F5BA9B55-F94F-60DB-6C4B-12321C39352C}"/>
          </ac:spMkLst>
        </pc:spChg>
        <pc:spChg chg="add mod">
          <ac:chgData name="Silvio Distilo" userId="18c781db-b65c-4cb3-a12b-b5834e572331" providerId="ADAL" clId="{67FBF331-FF4F-4356-9DFE-0B17C01A8518}" dt="2025-10-15T18:57:42.095" v="1886" actId="14100"/>
          <ac:spMkLst>
            <pc:docMk/>
            <pc:sldMk cId="4193382044" sldId="352"/>
            <ac:spMk id="19" creationId="{1BE3D9C8-01E1-D71A-F958-3D0C47C2417E}"/>
          </ac:spMkLst>
        </pc:spChg>
        <pc:spChg chg="add mod">
          <ac:chgData name="Silvio Distilo" userId="18c781db-b65c-4cb3-a12b-b5834e572331" providerId="ADAL" clId="{67FBF331-FF4F-4356-9DFE-0B17C01A8518}" dt="2025-10-15T18:57:36.363" v="1885" actId="113"/>
          <ac:spMkLst>
            <pc:docMk/>
            <pc:sldMk cId="4193382044" sldId="352"/>
            <ac:spMk id="23" creationId="{B5034D02-F821-A2E1-F418-B0B03037394D}"/>
          </ac:spMkLst>
        </pc:spChg>
        <pc:spChg chg="add mod">
          <ac:chgData name="Silvio Distilo" userId="18c781db-b65c-4cb3-a12b-b5834e572331" providerId="ADAL" clId="{67FBF331-FF4F-4356-9DFE-0B17C01A8518}" dt="2025-10-15T18:57:36.363" v="1885" actId="113"/>
          <ac:spMkLst>
            <pc:docMk/>
            <pc:sldMk cId="4193382044" sldId="352"/>
            <ac:spMk id="26" creationId="{19126B2A-F0B8-B2AE-AF7C-BEC1666021A0}"/>
          </ac:spMkLst>
        </pc:spChg>
        <pc:spChg chg="add mod">
          <ac:chgData name="Silvio Distilo" userId="18c781db-b65c-4cb3-a12b-b5834e572331" providerId="ADAL" clId="{67FBF331-FF4F-4356-9DFE-0B17C01A8518}" dt="2025-10-15T18:58:13.274" v="1889" actId="1076"/>
          <ac:spMkLst>
            <pc:docMk/>
            <pc:sldMk cId="4193382044" sldId="352"/>
            <ac:spMk id="29" creationId="{2A3B31A5-F5EC-D3A7-0944-C7E39E137D6F}"/>
          </ac:spMkLst>
        </pc:spChg>
        <pc:cxnChg chg="add mod">
          <ac:chgData name="Silvio Distilo" userId="18c781db-b65c-4cb3-a12b-b5834e572331" providerId="ADAL" clId="{67FBF331-FF4F-4356-9DFE-0B17C01A8518}" dt="2025-10-15T18:52:24.739" v="1867" actId="14100"/>
          <ac:cxnSpMkLst>
            <pc:docMk/>
            <pc:sldMk cId="4193382044" sldId="352"/>
            <ac:cxnSpMk id="7" creationId="{82350542-562C-FFC5-1D8F-484D529ABFF9}"/>
          </ac:cxnSpMkLst>
        </pc:cxnChg>
        <pc:cxnChg chg="add mod">
          <ac:chgData name="Silvio Distilo" userId="18c781db-b65c-4cb3-a12b-b5834e572331" providerId="ADAL" clId="{67FBF331-FF4F-4356-9DFE-0B17C01A8518}" dt="2025-10-15T18:57:27.007" v="1881" actId="14100"/>
          <ac:cxnSpMkLst>
            <pc:docMk/>
            <pc:sldMk cId="4193382044" sldId="352"/>
            <ac:cxnSpMk id="9" creationId="{2AB4FC28-6381-CEB6-26D0-AE745641216E}"/>
          </ac:cxnSpMkLst>
        </pc:cxnChg>
      </pc:sldChg>
      <pc:sldChg chg="addSp delSp modSp add mod ord">
        <pc:chgData name="Silvio Distilo" userId="18c781db-b65c-4cb3-a12b-b5834e572331" providerId="ADAL" clId="{67FBF331-FF4F-4356-9DFE-0B17C01A8518}" dt="2025-10-15T20:34:08.482" v="2150"/>
        <pc:sldMkLst>
          <pc:docMk/>
          <pc:sldMk cId="1649616633" sldId="353"/>
        </pc:sldMkLst>
        <pc:picChg chg="add mod">
          <ac:chgData name="Silvio Distilo" userId="18c781db-b65c-4cb3-a12b-b5834e572331" providerId="ADAL" clId="{67FBF331-FF4F-4356-9DFE-0B17C01A8518}" dt="2025-10-15T20:13:29.624" v="2082" actId="14100"/>
          <ac:picMkLst>
            <pc:docMk/>
            <pc:sldMk cId="1649616633" sldId="353"/>
            <ac:picMk id="3" creationId="{0B40B83F-7D77-BE6E-4759-2DD946F5174D}"/>
          </ac:picMkLst>
        </pc:picChg>
      </pc:sldChg>
      <pc:sldChg chg="addSp modSp add mod ord modClrScheme chgLayout">
        <pc:chgData name="Silvio Distilo" userId="18c781db-b65c-4cb3-a12b-b5834e572331" providerId="ADAL" clId="{67FBF331-FF4F-4356-9DFE-0B17C01A8518}" dt="2025-10-15T19:37:52.312" v="1909" actId="2710"/>
        <pc:sldMkLst>
          <pc:docMk/>
          <pc:sldMk cId="442104196" sldId="354"/>
        </pc:sldMkLst>
        <pc:spChg chg="mod ord">
          <ac:chgData name="Silvio Distilo" userId="18c781db-b65c-4cb3-a12b-b5834e572331" providerId="ADAL" clId="{67FBF331-FF4F-4356-9DFE-0B17C01A8518}" dt="2025-10-15T19:37:34.050" v="1908" actId="2711"/>
          <ac:spMkLst>
            <pc:docMk/>
            <pc:sldMk cId="442104196" sldId="354"/>
            <ac:spMk id="5" creationId="{793B535C-EBF9-EDD8-3F00-98AD2366579B}"/>
          </ac:spMkLst>
        </pc:spChg>
        <pc:spChg chg="mod">
          <ac:chgData name="Silvio Distilo" userId="18c781db-b65c-4cb3-a12b-b5834e572331" providerId="ADAL" clId="{67FBF331-FF4F-4356-9DFE-0B17C01A8518}" dt="2025-10-15T19:37:52.312" v="1909" actId="2710"/>
          <ac:spMkLst>
            <pc:docMk/>
            <pc:sldMk cId="442104196" sldId="354"/>
            <ac:spMk id="10" creationId="{D780C3B9-1C8E-E4D8-DABA-B5A2278BC4A6}"/>
          </ac:spMkLst>
        </pc:spChg>
        <pc:spChg chg="add mod">
          <ac:chgData name="Silvio Distilo" userId="18c781db-b65c-4cb3-a12b-b5834e572331" providerId="ADAL" clId="{67FBF331-FF4F-4356-9DFE-0B17C01A8518}" dt="2025-10-15T19:37:34.050" v="1908" actId="2711"/>
          <ac:spMkLst>
            <pc:docMk/>
            <pc:sldMk cId="442104196" sldId="354"/>
            <ac:spMk id="15" creationId="{FAA7287F-3122-E01B-31A8-2E12F896EF6E}"/>
          </ac:spMkLst>
        </pc:spChg>
        <pc:picChg chg="add mod">
          <ac:chgData name="Silvio Distilo" userId="18c781db-b65c-4cb3-a12b-b5834e572331" providerId="ADAL" clId="{67FBF331-FF4F-4356-9DFE-0B17C01A8518}" dt="2025-10-15T19:37:20.025" v="1905" actId="26606"/>
          <ac:picMkLst>
            <pc:docMk/>
            <pc:sldMk cId="442104196" sldId="354"/>
            <ac:picMk id="3" creationId="{084E3614-13F5-861C-6E01-A258746570D1}"/>
          </ac:picMkLst>
        </pc:picChg>
      </pc:sldChg>
      <pc:sldChg chg="modSp add mod ord">
        <pc:chgData name="Silvio Distilo" userId="18c781db-b65c-4cb3-a12b-b5834e572331" providerId="ADAL" clId="{67FBF331-FF4F-4356-9DFE-0B17C01A8518}" dt="2025-10-15T19:40:14.860" v="1918" actId="2710"/>
        <pc:sldMkLst>
          <pc:docMk/>
          <pc:sldMk cId="2190961377" sldId="355"/>
        </pc:sldMkLst>
        <pc:spChg chg="mod">
          <ac:chgData name="Silvio Distilo" userId="18c781db-b65c-4cb3-a12b-b5834e572331" providerId="ADAL" clId="{67FBF331-FF4F-4356-9DFE-0B17C01A8518}" dt="2025-10-15T19:40:14.860" v="1918" actId="2710"/>
          <ac:spMkLst>
            <pc:docMk/>
            <pc:sldMk cId="2190961377" sldId="355"/>
            <ac:spMk id="10" creationId="{480B5B86-20A5-513A-4A85-9221DAF93801}"/>
          </ac:spMkLst>
        </pc:spChg>
      </pc:sldChg>
      <pc:sldChg chg="addSp delSp modSp add mod">
        <pc:chgData name="Silvio Distilo" userId="18c781db-b65c-4cb3-a12b-b5834e572331" providerId="ADAL" clId="{67FBF331-FF4F-4356-9DFE-0B17C01A8518}" dt="2025-10-15T19:44:55.667" v="1948" actId="20577"/>
        <pc:sldMkLst>
          <pc:docMk/>
          <pc:sldMk cId="3899226157" sldId="356"/>
        </pc:sldMkLst>
        <pc:spChg chg="mod">
          <ac:chgData name="Silvio Distilo" userId="18c781db-b65c-4cb3-a12b-b5834e572331" providerId="ADAL" clId="{67FBF331-FF4F-4356-9DFE-0B17C01A8518}" dt="2025-10-15T19:44:55.667" v="1948" actId="20577"/>
          <ac:spMkLst>
            <pc:docMk/>
            <pc:sldMk cId="3899226157" sldId="356"/>
            <ac:spMk id="10" creationId="{6FF0BBDD-95A5-CDC8-3E70-FF17E2912DBF}"/>
          </ac:spMkLst>
        </pc:spChg>
      </pc:sldChg>
      <pc:sldChg chg="addSp delSp modSp add mod">
        <pc:chgData name="Silvio Distilo" userId="18c781db-b65c-4cb3-a12b-b5834e572331" providerId="ADAL" clId="{67FBF331-FF4F-4356-9DFE-0B17C01A8518}" dt="2025-10-20T16:12:33.915" v="2325" actId="1036"/>
        <pc:sldMkLst>
          <pc:docMk/>
          <pc:sldMk cId="2215991554" sldId="357"/>
        </pc:sldMkLst>
        <pc:picChg chg="add mod">
          <ac:chgData name="Silvio Distilo" userId="18c781db-b65c-4cb3-a12b-b5834e572331" providerId="ADAL" clId="{67FBF331-FF4F-4356-9DFE-0B17C01A8518}" dt="2025-10-20T16:12:33.915" v="2325" actId="1036"/>
          <ac:picMkLst>
            <pc:docMk/>
            <pc:sldMk cId="2215991554" sldId="357"/>
            <ac:picMk id="3" creationId="{5D44411B-1523-9A92-0840-B0B4E833D7B1}"/>
          </ac:picMkLst>
        </pc:picChg>
      </pc:sldChg>
      <pc:sldChg chg="modSp add mod">
        <pc:chgData name="Silvio Distilo" userId="18c781db-b65c-4cb3-a12b-b5834e572331" providerId="ADAL" clId="{67FBF331-FF4F-4356-9DFE-0B17C01A8518}" dt="2025-10-15T19:43:24.600" v="1936" actId="14826"/>
        <pc:sldMkLst>
          <pc:docMk/>
          <pc:sldMk cId="2769647256" sldId="358"/>
        </pc:sldMkLst>
        <pc:picChg chg="mod">
          <ac:chgData name="Silvio Distilo" userId="18c781db-b65c-4cb3-a12b-b5834e572331" providerId="ADAL" clId="{67FBF331-FF4F-4356-9DFE-0B17C01A8518}" dt="2025-10-15T19:43:24.600" v="1936" actId="14826"/>
          <ac:picMkLst>
            <pc:docMk/>
            <pc:sldMk cId="2769647256" sldId="358"/>
            <ac:picMk id="3" creationId="{BA6FFE32-4F20-8311-46BF-1F6593A41DE9}"/>
          </ac:picMkLst>
        </pc:picChg>
      </pc:sldChg>
      <pc:sldChg chg="modSp add mod">
        <pc:chgData name="Silvio Distilo" userId="18c781db-b65c-4cb3-a12b-b5834e572331" providerId="ADAL" clId="{67FBF331-FF4F-4356-9DFE-0B17C01A8518}" dt="2025-10-15T19:43:55.672" v="1938" actId="14826"/>
        <pc:sldMkLst>
          <pc:docMk/>
          <pc:sldMk cId="2422999233" sldId="359"/>
        </pc:sldMkLst>
        <pc:picChg chg="mod">
          <ac:chgData name="Silvio Distilo" userId="18c781db-b65c-4cb3-a12b-b5834e572331" providerId="ADAL" clId="{67FBF331-FF4F-4356-9DFE-0B17C01A8518}" dt="2025-10-15T19:43:55.672" v="1938" actId="14826"/>
          <ac:picMkLst>
            <pc:docMk/>
            <pc:sldMk cId="2422999233" sldId="359"/>
            <ac:picMk id="3" creationId="{60579FC8-440A-FE01-B330-FAF2DD11A144}"/>
          </ac:picMkLst>
        </pc:picChg>
      </pc:sldChg>
      <pc:sldChg chg="modSp add mod ord">
        <pc:chgData name="Silvio Distilo" userId="18c781db-b65c-4cb3-a12b-b5834e572331" providerId="ADAL" clId="{67FBF331-FF4F-4356-9DFE-0B17C01A8518}" dt="2025-10-15T19:52:01.016" v="1959" actId="113"/>
        <pc:sldMkLst>
          <pc:docMk/>
          <pc:sldMk cId="1837017111" sldId="360"/>
        </pc:sldMkLst>
        <pc:spChg chg="mod">
          <ac:chgData name="Silvio Distilo" userId="18c781db-b65c-4cb3-a12b-b5834e572331" providerId="ADAL" clId="{67FBF331-FF4F-4356-9DFE-0B17C01A8518}" dt="2025-10-15T19:52:01.016" v="1959" actId="113"/>
          <ac:spMkLst>
            <pc:docMk/>
            <pc:sldMk cId="1837017111" sldId="360"/>
            <ac:spMk id="10" creationId="{FD3EAA2D-D912-12D5-7BAE-5BE233AD4E6C}"/>
          </ac:spMkLst>
        </pc:spChg>
      </pc:sldChg>
      <pc:sldChg chg="modSp add mod ord">
        <pc:chgData name="Silvio Distilo" userId="18c781db-b65c-4cb3-a12b-b5834e572331" providerId="ADAL" clId="{67FBF331-FF4F-4356-9DFE-0B17C01A8518}" dt="2025-10-15T19:53:02.700" v="1963" actId="14826"/>
        <pc:sldMkLst>
          <pc:docMk/>
          <pc:sldMk cId="3404715993" sldId="361"/>
        </pc:sldMkLst>
        <pc:picChg chg="mod">
          <ac:chgData name="Silvio Distilo" userId="18c781db-b65c-4cb3-a12b-b5834e572331" providerId="ADAL" clId="{67FBF331-FF4F-4356-9DFE-0B17C01A8518}" dt="2025-10-15T19:53:02.700" v="1963" actId="14826"/>
          <ac:picMkLst>
            <pc:docMk/>
            <pc:sldMk cId="3404715993" sldId="361"/>
            <ac:picMk id="3" creationId="{F66F0688-7F34-2443-388A-CC68B9B41846}"/>
          </ac:picMkLst>
        </pc:picChg>
      </pc:sldChg>
      <pc:sldChg chg="modSp add mod ord">
        <pc:chgData name="Silvio Distilo" userId="18c781db-b65c-4cb3-a12b-b5834e572331" providerId="ADAL" clId="{67FBF331-FF4F-4356-9DFE-0B17C01A8518}" dt="2025-10-15T19:54:37.112" v="1970" actId="20577"/>
        <pc:sldMkLst>
          <pc:docMk/>
          <pc:sldMk cId="2571113561" sldId="362"/>
        </pc:sldMkLst>
        <pc:spChg chg="mod">
          <ac:chgData name="Silvio Distilo" userId="18c781db-b65c-4cb3-a12b-b5834e572331" providerId="ADAL" clId="{67FBF331-FF4F-4356-9DFE-0B17C01A8518}" dt="2025-10-15T19:54:37.112" v="1970" actId="20577"/>
          <ac:spMkLst>
            <pc:docMk/>
            <pc:sldMk cId="2571113561" sldId="362"/>
            <ac:spMk id="10" creationId="{1C2CE814-B013-BCB2-6327-42157438EC95}"/>
          </ac:spMkLst>
        </pc:spChg>
      </pc:sldChg>
      <pc:sldChg chg="modSp add mod">
        <pc:chgData name="Silvio Distilo" userId="18c781db-b65c-4cb3-a12b-b5834e572331" providerId="ADAL" clId="{67FBF331-FF4F-4356-9DFE-0B17C01A8518}" dt="2025-10-15T19:57:04.405" v="1982" actId="20577"/>
        <pc:sldMkLst>
          <pc:docMk/>
          <pc:sldMk cId="3911700622" sldId="363"/>
        </pc:sldMkLst>
        <pc:spChg chg="mod">
          <ac:chgData name="Silvio Distilo" userId="18c781db-b65c-4cb3-a12b-b5834e572331" providerId="ADAL" clId="{67FBF331-FF4F-4356-9DFE-0B17C01A8518}" dt="2025-10-15T19:57:04.405" v="1982" actId="20577"/>
          <ac:spMkLst>
            <pc:docMk/>
            <pc:sldMk cId="3911700622" sldId="363"/>
            <ac:spMk id="10" creationId="{DA3BE071-3B77-9BD0-079A-EA00BB75536E}"/>
          </ac:spMkLst>
        </pc:spChg>
      </pc:sldChg>
      <pc:sldChg chg="modSp add mod">
        <pc:chgData name="Silvio Distilo" userId="18c781db-b65c-4cb3-a12b-b5834e572331" providerId="ADAL" clId="{67FBF331-FF4F-4356-9DFE-0B17C01A8518}" dt="2025-10-15T19:58:36.999" v="1992" actId="20577"/>
        <pc:sldMkLst>
          <pc:docMk/>
          <pc:sldMk cId="1072012826" sldId="364"/>
        </pc:sldMkLst>
        <pc:spChg chg="mod">
          <ac:chgData name="Silvio Distilo" userId="18c781db-b65c-4cb3-a12b-b5834e572331" providerId="ADAL" clId="{67FBF331-FF4F-4356-9DFE-0B17C01A8518}" dt="2025-10-15T19:58:36.999" v="1992" actId="20577"/>
          <ac:spMkLst>
            <pc:docMk/>
            <pc:sldMk cId="1072012826" sldId="364"/>
            <ac:spMk id="10" creationId="{A87CE941-4944-DF63-9400-FECE4B7CC811}"/>
          </ac:spMkLst>
        </pc:spChg>
      </pc:sldChg>
      <pc:sldChg chg="modSp add mod">
        <pc:chgData name="Silvio Distilo" userId="18c781db-b65c-4cb3-a12b-b5834e572331" providerId="ADAL" clId="{67FBF331-FF4F-4356-9DFE-0B17C01A8518}" dt="2025-10-15T20:00:58.744" v="2011" actId="20577"/>
        <pc:sldMkLst>
          <pc:docMk/>
          <pc:sldMk cId="2723308640" sldId="365"/>
        </pc:sldMkLst>
        <pc:spChg chg="mod">
          <ac:chgData name="Silvio Distilo" userId="18c781db-b65c-4cb3-a12b-b5834e572331" providerId="ADAL" clId="{67FBF331-FF4F-4356-9DFE-0B17C01A8518}" dt="2025-10-15T20:00:58.744" v="2011" actId="20577"/>
          <ac:spMkLst>
            <pc:docMk/>
            <pc:sldMk cId="2723308640" sldId="365"/>
            <ac:spMk id="10" creationId="{5BA7C7B0-49D9-CF2C-AB8B-74DB2E6D7A4E}"/>
          </ac:spMkLst>
        </pc:spChg>
      </pc:sldChg>
      <pc:sldChg chg="addSp modSp add mod ord">
        <pc:chgData name="Silvio Distilo" userId="18c781db-b65c-4cb3-a12b-b5834e572331" providerId="ADAL" clId="{67FBF331-FF4F-4356-9DFE-0B17C01A8518}" dt="2025-10-15T21:40:34.317" v="2312" actId="20577"/>
        <pc:sldMkLst>
          <pc:docMk/>
          <pc:sldMk cId="1141741353" sldId="366"/>
        </pc:sldMkLst>
        <pc:spChg chg="mod">
          <ac:chgData name="Silvio Distilo" userId="18c781db-b65c-4cb3-a12b-b5834e572331" providerId="ADAL" clId="{67FBF331-FF4F-4356-9DFE-0B17C01A8518}" dt="2025-10-15T21:40:34.317" v="2312" actId="20577"/>
          <ac:spMkLst>
            <pc:docMk/>
            <pc:sldMk cId="1141741353" sldId="366"/>
            <ac:spMk id="10" creationId="{ADA626FF-C629-E92C-07C0-BE7A352CBDE2}"/>
          </ac:spMkLst>
        </pc:spChg>
      </pc:sldChg>
      <pc:sldChg chg="modSp add mod ord">
        <pc:chgData name="Silvio Distilo" userId="18c781db-b65c-4cb3-a12b-b5834e572331" providerId="ADAL" clId="{67FBF331-FF4F-4356-9DFE-0B17C01A8518}" dt="2025-10-15T20:15:29.897" v="2086" actId="14826"/>
        <pc:sldMkLst>
          <pc:docMk/>
          <pc:sldMk cId="2628981500" sldId="367"/>
        </pc:sldMkLst>
        <pc:picChg chg="mod">
          <ac:chgData name="Silvio Distilo" userId="18c781db-b65c-4cb3-a12b-b5834e572331" providerId="ADAL" clId="{67FBF331-FF4F-4356-9DFE-0B17C01A8518}" dt="2025-10-15T20:15:29.897" v="2086" actId="14826"/>
          <ac:picMkLst>
            <pc:docMk/>
            <pc:sldMk cId="2628981500" sldId="367"/>
            <ac:picMk id="3" creationId="{B37F2C6B-70E6-7608-BD96-AA4C8E3F8112}"/>
          </ac:picMkLst>
        </pc:picChg>
      </pc:sldChg>
      <pc:sldChg chg="modSp add mod">
        <pc:chgData name="Silvio Distilo" userId="18c781db-b65c-4cb3-a12b-b5834e572331" providerId="ADAL" clId="{67FBF331-FF4F-4356-9DFE-0B17C01A8518}" dt="2025-10-15T20:15:49.152" v="2088" actId="14826"/>
        <pc:sldMkLst>
          <pc:docMk/>
          <pc:sldMk cId="2435039636" sldId="368"/>
        </pc:sldMkLst>
        <pc:picChg chg="mod">
          <ac:chgData name="Silvio Distilo" userId="18c781db-b65c-4cb3-a12b-b5834e572331" providerId="ADAL" clId="{67FBF331-FF4F-4356-9DFE-0B17C01A8518}" dt="2025-10-15T20:15:49.152" v="2088" actId="14826"/>
          <ac:picMkLst>
            <pc:docMk/>
            <pc:sldMk cId="2435039636" sldId="368"/>
            <ac:picMk id="3" creationId="{340EC544-DC16-D2DE-2C29-76C2BA40E2C0}"/>
          </ac:picMkLst>
        </pc:picChg>
      </pc:sldChg>
      <pc:sldChg chg="modSp add mod">
        <pc:chgData name="Silvio Distilo" userId="18c781db-b65c-4cb3-a12b-b5834e572331" providerId="ADAL" clId="{67FBF331-FF4F-4356-9DFE-0B17C01A8518}" dt="2025-10-15T20:16:25.171" v="2090" actId="14826"/>
        <pc:sldMkLst>
          <pc:docMk/>
          <pc:sldMk cId="1638930505" sldId="369"/>
        </pc:sldMkLst>
        <pc:picChg chg="mod">
          <ac:chgData name="Silvio Distilo" userId="18c781db-b65c-4cb3-a12b-b5834e572331" providerId="ADAL" clId="{67FBF331-FF4F-4356-9DFE-0B17C01A8518}" dt="2025-10-15T20:16:25.171" v="2090" actId="14826"/>
          <ac:picMkLst>
            <pc:docMk/>
            <pc:sldMk cId="1638930505" sldId="369"/>
            <ac:picMk id="3" creationId="{42371911-72AB-269A-D298-6A9A27157EDF}"/>
          </ac:picMkLst>
        </pc:picChg>
      </pc:sldChg>
      <pc:sldChg chg="modSp add mod ord">
        <pc:chgData name="Silvio Distilo" userId="18c781db-b65c-4cb3-a12b-b5834e572331" providerId="ADAL" clId="{67FBF331-FF4F-4356-9DFE-0B17C01A8518}" dt="2025-10-15T20:17:25.243" v="2094"/>
        <pc:sldMkLst>
          <pc:docMk/>
          <pc:sldMk cId="3845162861" sldId="370"/>
        </pc:sldMkLst>
        <pc:picChg chg="mod">
          <ac:chgData name="Silvio Distilo" userId="18c781db-b65c-4cb3-a12b-b5834e572331" providerId="ADAL" clId="{67FBF331-FF4F-4356-9DFE-0B17C01A8518}" dt="2025-10-15T20:17:22.134" v="2092" actId="14826"/>
          <ac:picMkLst>
            <pc:docMk/>
            <pc:sldMk cId="3845162861" sldId="370"/>
            <ac:picMk id="3" creationId="{31958DD7-7774-B405-AFA7-9AD69A2796F8}"/>
          </ac:picMkLst>
        </pc:picChg>
      </pc:sldChg>
      <pc:sldChg chg="modSp add mod">
        <pc:chgData name="Silvio Distilo" userId="18c781db-b65c-4cb3-a12b-b5834e572331" providerId="ADAL" clId="{67FBF331-FF4F-4356-9DFE-0B17C01A8518}" dt="2025-10-15T20:18:15.801" v="2096" actId="14826"/>
        <pc:sldMkLst>
          <pc:docMk/>
          <pc:sldMk cId="258131037" sldId="371"/>
        </pc:sldMkLst>
        <pc:picChg chg="mod">
          <ac:chgData name="Silvio Distilo" userId="18c781db-b65c-4cb3-a12b-b5834e572331" providerId="ADAL" clId="{67FBF331-FF4F-4356-9DFE-0B17C01A8518}" dt="2025-10-15T20:18:15.801" v="2096" actId="14826"/>
          <ac:picMkLst>
            <pc:docMk/>
            <pc:sldMk cId="258131037" sldId="371"/>
            <ac:picMk id="3" creationId="{691DE392-DC85-0832-A219-3CE2459408C2}"/>
          </ac:picMkLst>
        </pc:picChg>
      </pc:sldChg>
      <pc:sldChg chg="modSp add mod ord">
        <pc:chgData name="Silvio Distilo" userId="18c781db-b65c-4cb3-a12b-b5834e572331" providerId="ADAL" clId="{67FBF331-FF4F-4356-9DFE-0B17C01A8518}" dt="2025-10-15T20:19:34.108" v="2101"/>
        <pc:sldMkLst>
          <pc:docMk/>
          <pc:sldMk cId="809302294" sldId="372"/>
        </pc:sldMkLst>
        <pc:picChg chg="mod">
          <ac:chgData name="Silvio Distilo" userId="18c781db-b65c-4cb3-a12b-b5834e572331" providerId="ADAL" clId="{67FBF331-FF4F-4356-9DFE-0B17C01A8518}" dt="2025-10-15T20:19:27.468" v="2099" actId="14826"/>
          <ac:picMkLst>
            <pc:docMk/>
            <pc:sldMk cId="809302294" sldId="372"/>
            <ac:picMk id="3" creationId="{D722D43B-FDE8-9A92-8D80-5D897ADE9C3C}"/>
          </ac:picMkLst>
        </pc:picChg>
      </pc:sldChg>
      <pc:sldChg chg="modSp add mod ord">
        <pc:chgData name="Silvio Distilo" userId="18c781db-b65c-4cb3-a12b-b5834e572331" providerId="ADAL" clId="{67FBF331-FF4F-4356-9DFE-0B17C01A8518}" dt="2025-10-15T20:30:55.125" v="2136"/>
        <pc:sldMkLst>
          <pc:docMk/>
          <pc:sldMk cId="893964580" sldId="373"/>
        </pc:sldMkLst>
        <pc:picChg chg="mod">
          <ac:chgData name="Silvio Distilo" userId="18c781db-b65c-4cb3-a12b-b5834e572331" providerId="ADAL" clId="{67FBF331-FF4F-4356-9DFE-0B17C01A8518}" dt="2025-10-15T20:20:51.223" v="2103" actId="14826"/>
          <ac:picMkLst>
            <pc:docMk/>
            <pc:sldMk cId="893964580" sldId="373"/>
            <ac:picMk id="3" creationId="{67999D9A-95F7-C2E6-F9F9-732BEBCD895C}"/>
          </ac:picMkLst>
        </pc:picChg>
      </pc:sldChg>
      <pc:sldChg chg="modSp add mod ord">
        <pc:chgData name="Silvio Distilo" userId="18c781db-b65c-4cb3-a12b-b5834e572331" providerId="ADAL" clId="{67FBF331-FF4F-4356-9DFE-0B17C01A8518}" dt="2025-10-15T20:21:33.420" v="2108"/>
        <pc:sldMkLst>
          <pc:docMk/>
          <pc:sldMk cId="993662069" sldId="374"/>
        </pc:sldMkLst>
        <pc:picChg chg="mod">
          <ac:chgData name="Silvio Distilo" userId="18c781db-b65c-4cb3-a12b-b5834e572331" providerId="ADAL" clId="{67FBF331-FF4F-4356-9DFE-0B17C01A8518}" dt="2025-10-15T20:21:22.958" v="2106" actId="14826"/>
          <ac:picMkLst>
            <pc:docMk/>
            <pc:sldMk cId="993662069" sldId="374"/>
            <ac:picMk id="3" creationId="{0CC74F82-37BF-FDFB-890A-FD547E8F711C}"/>
          </ac:picMkLst>
        </pc:picChg>
      </pc:sldChg>
      <pc:sldChg chg="modSp add mod ord">
        <pc:chgData name="Silvio Distilo" userId="18c781db-b65c-4cb3-a12b-b5834e572331" providerId="ADAL" clId="{67FBF331-FF4F-4356-9DFE-0B17C01A8518}" dt="2025-10-15T20:27:14.262" v="2118"/>
        <pc:sldMkLst>
          <pc:docMk/>
          <pc:sldMk cId="2980844376" sldId="375"/>
        </pc:sldMkLst>
        <pc:picChg chg="mod">
          <ac:chgData name="Silvio Distilo" userId="18c781db-b65c-4cb3-a12b-b5834e572331" providerId="ADAL" clId="{67FBF331-FF4F-4356-9DFE-0B17C01A8518}" dt="2025-10-15T20:22:22.643" v="2110" actId="14826"/>
          <ac:picMkLst>
            <pc:docMk/>
            <pc:sldMk cId="2980844376" sldId="375"/>
            <ac:picMk id="3" creationId="{7AA00C91-83F3-F5C3-DFBB-ABA1CD161785}"/>
          </ac:picMkLst>
        </pc:picChg>
      </pc:sldChg>
      <pc:sldChg chg="modSp add mod ord">
        <pc:chgData name="Silvio Distilo" userId="18c781db-b65c-4cb3-a12b-b5834e572331" providerId="ADAL" clId="{67FBF331-FF4F-4356-9DFE-0B17C01A8518}" dt="2025-10-15T20:23:17.933" v="2114"/>
        <pc:sldMkLst>
          <pc:docMk/>
          <pc:sldMk cId="1686003046" sldId="376"/>
        </pc:sldMkLst>
        <pc:picChg chg="mod">
          <ac:chgData name="Silvio Distilo" userId="18c781db-b65c-4cb3-a12b-b5834e572331" providerId="ADAL" clId="{67FBF331-FF4F-4356-9DFE-0B17C01A8518}" dt="2025-10-15T20:23:10.516" v="2112" actId="14826"/>
          <ac:picMkLst>
            <pc:docMk/>
            <pc:sldMk cId="1686003046" sldId="376"/>
            <ac:picMk id="3" creationId="{A30BE947-7439-8C2A-093D-8948CDDF1CF9}"/>
          </ac:picMkLst>
        </pc:picChg>
      </pc:sldChg>
      <pc:sldChg chg="modSp add mod">
        <pc:chgData name="Silvio Distilo" userId="18c781db-b65c-4cb3-a12b-b5834e572331" providerId="ADAL" clId="{67FBF331-FF4F-4356-9DFE-0B17C01A8518}" dt="2025-10-15T20:25:45.513" v="2116" actId="14826"/>
        <pc:sldMkLst>
          <pc:docMk/>
          <pc:sldMk cId="1610070504" sldId="377"/>
        </pc:sldMkLst>
        <pc:picChg chg="mod">
          <ac:chgData name="Silvio Distilo" userId="18c781db-b65c-4cb3-a12b-b5834e572331" providerId="ADAL" clId="{67FBF331-FF4F-4356-9DFE-0B17C01A8518}" dt="2025-10-15T20:25:45.513" v="2116" actId="14826"/>
          <ac:picMkLst>
            <pc:docMk/>
            <pc:sldMk cId="1610070504" sldId="377"/>
            <ac:picMk id="3" creationId="{34D02841-9834-F787-580E-DDE8224A9CCA}"/>
          </ac:picMkLst>
        </pc:picChg>
      </pc:sldChg>
      <pc:sldChg chg="modSp add mod">
        <pc:chgData name="Silvio Distilo" userId="18c781db-b65c-4cb3-a12b-b5834e572331" providerId="ADAL" clId="{67FBF331-FF4F-4356-9DFE-0B17C01A8518}" dt="2025-10-15T20:27:45.395" v="2120" actId="14826"/>
        <pc:sldMkLst>
          <pc:docMk/>
          <pc:sldMk cId="222763126" sldId="378"/>
        </pc:sldMkLst>
        <pc:picChg chg="mod">
          <ac:chgData name="Silvio Distilo" userId="18c781db-b65c-4cb3-a12b-b5834e572331" providerId="ADAL" clId="{67FBF331-FF4F-4356-9DFE-0B17C01A8518}" dt="2025-10-15T20:27:45.395" v="2120" actId="14826"/>
          <ac:picMkLst>
            <pc:docMk/>
            <pc:sldMk cId="222763126" sldId="378"/>
            <ac:picMk id="3" creationId="{53F2D7C5-CD94-3746-E12B-413C1812EC45}"/>
          </ac:picMkLst>
        </pc:picChg>
      </pc:sldChg>
      <pc:sldChg chg="modSp add mod ord">
        <pc:chgData name="Silvio Distilo" userId="18c781db-b65c-4cb3-a12b-b5834e572331" providerId="ADAL" clId="{67FBF331-FF4F-4356-9DFE-0B17C01A8518}" dt="2025-10-15T20:28:20.092" v="2126"/>
        <pc:sldMkLst>
          <pc:docMk/>
          <pc:sldMk cId="977802243" sldId="379"/>
        </pc:sldMkLst>
        <pc:picChg chg="mod">
          <ac:chgData name="Silvio Distilo" userId="18c781db-b65c-4cb3-a12b-b5834e572331" providerId="ADAL" clId="{67FBF331-FF4F-4356-9DFE-0B17C01A8518}" dt="2025-10-15T20:28:11.453" v="2124" actId="14826"/>
          <ac:picMkLst>
            <pc:docMk/>
            <pc:sldMk cId="977802243" sldId="379"/>
            <ac:picMk id="3" creationId="{5AECC5D2-9C18-B04E-2AD8-19B0AA7C219F}"/>
          </ac:picMkLst>
        </pc:picChg>
      </pc:sldChg>
      <pc:sldChg chg="modSp add mod">
        <pc:chgData name="Silvio Distilo" userId="18c781db-b65c-4cb3-a12b-b5834e572331" providerId="ADAL" clId="{67FBF331-FF4F-4356-9DFE-0B17C01A8518}" dt="2025-10-15T20:29:38.749" v="2132" actId="14100"/>
        <pc:sldMkLst>
          <pc:docMk/>
          <pc:sldMk cId="2359304311" sldId="380"/>
        </pc:sldMkLst>
        <pc:picChg chg="mod">
          <ac:chgData name="Silvio Distilo" userId="18c781db-b65c-4cb3-a12b-b5834e572331" providerId="ADAL" clId="{67FBF331-FF4F-4356-9DFE-0B17C01A8518}" dt="2025-10-15T20:29:38.749" v="2132" actId="14100"/>
          <ac:picMkLst>
            <pc:docMk/>
            <pc:sldMk cId="2359304311" sldId="380"/>
            <ac:picMk id="3" creationId="{7148E217-8BC4-E369-1A22-5D6E5C7CAA72}"/>
          </ac:picMkLst>
        </pc:picChg>
      </pc:sldChg>
      <pc:sldChg chg="modSp add mod">
        <pc:chgData name="Silvio Distilo" userId="18c781db-b65c-4cb3-a12b-b5834e572331" providerId="ADAL" clId="{67FBF331-FF4F-4356-9DFE-0B17C01A8518}" dt="2025-10-15T20:30:00.853" v="2134" actId="14826"/>
        <pc:sldMkLst>
          <pc:docMk/>
          <pc:sldMk cId="3483008561" sldId="381"/>
        </pc:sldMkLst>
        <pc:picChg chg="mod">
          <ac:chgData name="Silvio Distilo" userId="18c781db-b65c-4cb3-a12b-b5834e572331" providerId="ADAL" clId="{67FBF331-FF4F-4356-9DFE-0B17C01A8518}" dt="2025-10-15T20:30:00.853" v="2134" actId="14826"/>
          <ac:picMkLst>
            <pc:docMk/>
            <pc:sldMk cId="3483008561" sldId="381"/>
            <ac:picMk id="3" creationId="{97F8F74D-9AD9-3CFE-BFFA-8415B824FAD7}"/>
          </ac:picMkLst>
        </pc:picChg>
      </pc:sldChg>
      <pc:sldChg chg="modSp add mod">
        <pc:chgData name="Silvio Distilo" userId="18c781db-b65c-4cb3-a12b-b5834e572331" providerId="ADAL" clId="{67FBF331-FF4F-4356-9DFE-0B17C01A8518}" dt="2025-10-15T20:31:07.726" v="2138" actId="14826"/>
        <pc:sldMkLst>
          <pc:docMk/>
          <pc:sldMk cId="3021346360" sldId="382"/>
        </pc:sldMkLst>
        <pc:picChg chg="mod">
          <ac:chgData name="Silvio Distilo" userId="18c781db-b65c-4cb3-a12b-b5834e572331" providerId="ADAL" clId="{67FBF331-FF4F-4356-9DFE-0B17C01A8518}" dt="2025-10-15T20:31:07.726" v="2138" actId="14826"/>
          <ac:picMkLst>
            <pc:docMk/>
            <pc:sldMk cId="3021346360" sldId="382"/>
            <ac:picMk id="3" creationId="{2095532A-4991-98CB-0615-C9CFD7B70A5B}"/>
          </ac:picMkLst>
        </pc:picChg>
      </pc:sldChg>
      <pc:sldChg chg="modSp add mod">
        <pc:chgData name="Silvio Distilo" userId="18c781db-b65c-4cb3-a12b-b5834e572331" providerId="ADAL" clId="{67FBF331-FF4F-4356-9DFE-0B17C01A8518}" dt="2025-10-15T20:31:46.900" v="2140" actId="14826"/>
        <pc:sldMkLst>
          <pc:docMk/>
          <pc:sldMk cId="1818278075" sldId="383"/>
        </pc:sldMkLst>
        <pc:picChg chg="mod">
          <ac:chgData name="Silvio Distilo" userId="18c781db-b65c-4cb3-a12b-b5834e572331" providerId="ADAL" clId="{67FBF331-FF4F-4356-9DFE-0B17C01A8518}" dt="2025-10-15T20:31:46.900" v="2140" actId="14826"/>
          <ac:picMkLst>
            <pc:docMk/>
            <pc:sldMk cId="1818278075" sldId="383"/>
            <ac:picMk id="3" creationId="{91274F60-B307-21B8-029E-05F3ED1BCDA6}"/>
          </ac:picMkLst>
        </pc:picChg>
      </pc:sldChg>
      <pc:sldChg chg="modSp add mod">
        <pc:chgData name="Silvio Distilo" userId="18c781db-b65c-4cb3-a12b-b5834e572331" providerId="ADAL" clId="{67FBF331-FF4F-4356-9DFE-0B17C01A8518}" dt="2025-10-15T20:32:08.512" v="2142" actId="14826"/>
        <pc:sldMkLst>
          <pc:docMk/>
          <pc:sldMk cId="3601720095" sldId="384"/>
        </pc:sldMkLst>
        <pc:picChg chg="mod">
          <ac:chgData name="Silvio Distilo" userId="18c781db-b65c-4cb3-a12b-b5834e572331" providerId="ADAL" clId="{67FBF331-FF4F-4356-9DFE-0B17C01A8518}" dt="2025-10-15T20:32:08.512" v="2142" actId="14826"/>
          <ac:picMkLst>
            <pc:docMk/>
            <pc:sldMk cId="3601720095" sldId="384"/>
            <ac:picMk id="3" creationId="{F85A4B71-CF84-CF1C-9DFA-432AD3CED13C}"/>
          </ac:picMkLst>
        </pc:picChg>
      </pc:sldChg>
      <pc:sldChg chg="modSp add mod">
        <pc:chgData name="Silvio Distilo" userId="18c781db-b65c-4cb3-a12b-b5834e572331" providerId="ADAL" clId="{67FBF331-FF4F-4356-9DFE-0B17C01A8518}" dt="2025-10-15T20:33:04.976" v="2144" actId="14826"/>
        <pc:sldMkLst>
          <pc:docMk/>
          <pc:sldMk cId="653482771" sldId="385"/>
        </pc:sldMkLst>
        <pc:picChg chg="mod">
          <ac:chgData name="Silvio Distilo" userId="18c781db-b65c-4cb3-a12b-b5834e572331" providerId="ADAL" clId="{67FBF331-FF4F-4356-9DFE-0B17C01A8518}" dt="2025-10-15T20:33:04.976" v="2144" actId="14826"/>
          <ac:picMkLst>
            <pc:docMk/>
            <pc:sldMk cId="653482771" sldId="385"/>
            <ac:picMk id="3" creationId="{AF8202DB-ECC4-982D-4420-DDEBD9D92021}"/>
          </ac:picMkLst>
        </pc:picChg>
      </pc:sldChg>
      <pc:sldChg chg="modSp add mod">
        <pc:chgData name="Silvio Distilo" userId="18c781db-b65c-4cb3-a12b-b5834e572331" providerId="ADAL" clId="{67FBF331-FF4F-4356-9DFE-0B17C01A8518}" dt="2025-10-15T20:33:34.209" v="2146" actId="14826"/>
        <pc:sldMkLst>
          <pc:docMk/>
          <pc:sldMk cId="2919537347" sldId="386"/>
        </pc:sldMkLst>
        <pc:picChg chg="mod">
          <ac:chgData name="Silvio Distilo" userId="18c781db-b65c-4cb3-a12b-b5834e572331" providerId="ADAL" clId="{67FBF331-FF4F-4356-9DFE-0B17C01A8518}" dt="2025-10-15T20:33:34.209" v="2146" actId="14826"/>
          <ac:picMkLst>
            <pc:docMk/>
            <pc:sldMk cId="2919537347" sldId="386"/>
            <ac:picMk id="3" creationId="{A06FEE42-0C8D-57E5-1D62-AD2BF0A96190}"/>
          </ac:picMkLst>
        </pc:picChg>
      </pc:sldChg>
      <pc:sldChg chg="addSp delSp modSp new mod">
        <pc:chgData name="Silvio Distilo" userId="18c781db-b65c-4cb3-a12b-b5834e572331" providerId="ADAL" clId="{67FBF331-FF4F-4356-9DFE-0B17C01A8518}" dt="2025-10-15T21:22:41.201" v="2233" actId="114"/>
        <pc:sldMkLst>
          <pc:docMk/>
          <pc:sldMk cId="710625945" sldId="387"/>
        </pc:sldMkLst>
        <pc:spChg chg="add mod">
          <ac:chgData name="Silvio Distilo" userId="18c781db-b65c-4cb3-a12b-b5834e572331" providerId="ADAL" clId="{67FBF331-FF4F-4356-9DFE-0B17C01A8518}" dt="2025-10-15T21:22:41.201" v="2233" actId="114"/>
          <ac:spMkLst>
            <pc:docMk/>
            <pc:sldMk cId="710625945" sldId="387"/>
            <ac:spMk id="5" creationId="{97B5A52E-32FD-D266-8A57-52E5B7E90E69}"/>
          </ac:spMkLst>
        </pc:spChg>
      </pc:sldChg>
      <pc:sldChg chg="addSp delSp modSp add mod ord">
        <pc:chgData name="Silvio Distilo" userId="18c781db-b65c-4cb3-a12b-b5834e572331" providerId="ADAL" clId="{67FBF331-FF4F-4356-9DFE-0B17C01A8518}" dt="2025-10-16T11:42:16.023" v="2323" actId="1076"/>
        <pc:sldMkLst>
          <pc:docMk/>
          <pc:sldMk cId="3418115675" sldId="388"/>
        </pc:sldMkLst>
        <pc:spChg chg="add mod">
          <ac:chgData name="Silvio Distilo" userId="18c781db-b65c-4cb3-a12b-b5834e572331" providerId="ADAL" clId="{67FBF331-FF4F-4356-9DFE-0B17C01A8518}" dt="2025-10-16T11:42:16.023" v="2323" actId="1076"/>
          <ac:spMkLst>
            <pc:docMk/>
            <pc:sldMk cId="3418115675" sldId="388"/>
            <ac:spMk id="12" creationId="{98D8C52A-9CB5-B1AF-273B-2E078CD5770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E8E3E1A4-439A-4324-9770-AB6A436A1A19}" type="datetime1">
              <a:rPr lang="it-IT" smtClean="0"/>
              <a:t>16/10/2025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49E357A0-8177-46BC-BFCE-19D99E3453C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fld id="{0ECFF630-C10A-4CCF-94A9-208053B55F53}" type="datetime1">
              <a:rPr lang="it-IT" smtClean="0"/>
              <a:pPr/>
              <a:t>16/10/2025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7C366290-4595-5745-A50F-D5EC13BAC604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“Welcome to our intensive on </a:t>
            </a:r>
            <a:r>
              <a:rPr lang="en-US" b="1" dirty="0"/>
              <a:t>Food Sovereignty in a Globalized Food System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Over two days and 14 hours, we will </a:t>
            </a:r>
          </a:p>
          <a:p>
            <a:pPr marL="228600" indent="-228600">
              <a:buAutoNum type="arabicParenBoth"/>
            </a:pPr>
            <a:r>
              <a:rPr lang="en-US" dirty="0"/>
              <a:t>clarify concepts and stakes,</a:t>
            </a:r>
          </a:p>
          <a:p>
            <a:pPr marL="228600" indent="-228600">
              <a:buAutoNum type="arabicParenBoth"/>
            </a:pPr>
            <a:r>
              <a:rPr lang="en-US" dirty="0"/>
              <a:t>critically examine the global agro-industrial model,</a:t>
            </a:r>
          </a:p>
          <a:p>
            <a:pPr marL="228600" indent="-228600">
              <a:buAutoNum type="arabicParenBoth"/>
            </a:pPr>
            <a:r>
              <a:rPr lang="en-US" dirty="0"/>
              <a:t>analyze power, race, gender and justice,</a:t>
            </a:r>
          </a:p>
          <a:p>
            <a:pPr marL="228600" indent="-228600">
              <a:buAutoNum type="arabicParenBoth"/>
            </a:pPr>
            <a:r>
              <a:rPr lang="en-US" dirty="0"/>
              <a:t>explore agroecology and alternatives, and</a:t>
            </a:r>
          </a:p>
          <a:p>
            <a:pPr marL="228600" indent="-228600">
              <a:buAutoNum type="arabicParenBoth"/>
            </a:pPr>
            <a:r>
              <a:rPr lang="en-US" dirty="0"/>
              <a:t>practice with cases and debates. </a:t>
            </a:r>
          </a:p>
          <a:p>
            <a:pPr marL="228600" indent="-228600">
              <a:buAutoNum type="arabicParenBoth"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You’ll leave with a diagnostic tool and a sovereignty strategy tailored to a local context.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We’ll also use </a:t>
            </a:r>
            <a:r>
              <a:rPr lang="en-US" b="1" dirty="0" err="1"/>
              <a:t>Mentimeter</a:t>
            </a:r>
            <a:r>
              <a:rPr lang="en-US" dirty="0"/>
              <a:t> throughout for quick polls, rankings, quizzes, and live Q&amp;A.”</a:t>
            </a:r>
          </a:p>
          <a:p>
            <a:endParaRPr lang="en-US" b="1" dirty="0"/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34B7-001C-DD23-5E90-A025A2E6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B0243FB-F807-FF04-D8DA-3E4437864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CA52650-DF05-075F-B1AB-330DE9731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10B248-804A-91E4-57FC-282838E11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79929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F5DBC-AD81-7AA1-C46D-E145347FE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4386D20-4860-26AF-3930-52743B18C1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EB8348-6413-8511-CF34-13A1692C6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C0B388-D1CD-CACC-78EC-A7EBBA9FD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63419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F0274-CFD7-3307-863A-1C0CEDA23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AC44EBE-127F-830B-5BDE-BB2CB25EA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24DB0C-482A-753F-BE8A-C05B22A00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"Our Daily Bread" is a sensationalist film about the food industry. Produced by Australian filmmaker Nikolaus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Geyrhalter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D7B809-E5B4-87F0-B491-FC5D2F2BB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18635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en-US" dirty="0"/>
              <a:t>“This module asks why the idea of food sovereignty appears when it does.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It emerges as a political response to the way globalization has reorganized food: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liberalized trade and global value chains have concentrated power from seeds to retail.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externalities became hard to ignore—ultra-processed foods shaping diets, biodiversity loss, and precarious livelihoods.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2007–08 food price crisis was a turning point, revealing import–export dependencies and volatility.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Food sovereignty shifts the question from ‘how much food do we produce?’ to ‘who decides and under what rules?’ 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nota</a:t>
            </a:r>
          </a:p>
          <a:p>
            <a:pPr rtl="0"/>
            <a:r>
              <a:rPr lang="en-US" dirty="0"/>
              <a:t>We will unpack these drivers next.”</a:t>
            </a:r>
            <a:endParaRPr lang="it-IT" dirty="0"/>
          </a:p>
          <a:p>
            <a:pPr rtl="0"/>
            <a:br>
              <a:rPr lang="en-US" dirty="0"/>
            </a:br>
            <a:r>
              <a:rPr lang="en-US" dirty="0" err="1"/>
              <a:t>Mentimeter</a:t>
            </a:r>
            <a:r>
              <a:rPr lang="en-US" dirty="0"/>
              <a:t> </a:t>
            </a:r>
            <a:r>
              <a:rPr lang="en-US" dirty="0" err="1"/>
              <a:t>silde</a:t>
            </a:r>
            <a:r>
              <a:rPr lang="en-US" dirty="0"/>
              <a:t> 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en-US" dirty="0"/>
              <a:t>1. In the late 20th century, </a:t>
            </a:r>
          </a:p>
          <a:p>
            <a:pPr rtl="0"/>
            <a:r>
              <a:rPr lang="en-US" dirty="0"/>
              <a:t>trade agreements like WTO rounds and NAFTA rewired agri-food markets.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 As value chains globalized, price-setting power moved away from farmers toward input suppliers, traders, and retailers.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3 Consolidation accelerated—few firms dominated seeds, chemicals, grain trading, and supermarket.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4 At the same time, food became a financial asset, increasing price volatility.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5 These shifts coincided with rapid diet transitions—the expansion of ultra-processed foods and branded retail—</a:t>
            </a:r>
            <a:br>
              <a:rPr lang="en-US" dirty="0"/>
            </a:br>
            <a:br>
              <a:rPr lang="en-US" dirty="0"/>
            </a:br>
            <a:r>
              <a:rPr lang="en-US" dirty="0"/>
              <a:t>5 environmental costs were off-loaded to soils, water, and biodiversity.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result was a squeeze on smallholders: dependency on purchased inputs, higher debt, and pressure on land.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These triggers set the stage for a political response—food sovereignty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Patel (2007) on concentration and power; Gálvez (2018) on trade and diet transitions; </a:t>
            </a:r>
            <a:r>
              <a:rPr lang="en-US" dirty="0" err="1"/>
              <a:t>Abis</a:t>
            </a:r>
            <a:r>
              <a:rPr lang="en-US" dirty="0"/>
              <a:t> (2024) on supply/logistics constraints; Shiva (2015) on ecological externalities.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5C7A8-A2C7-BC1E-55D3-93518F170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4DF80A6-358E-D6A4-4D92-60D5C94EE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3BAAB2C-974D-7C6A-51AA-C70B9266C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en-US" dirty="0"/>
              <a:t>The 2007–08 crisis was a watershed.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Prices for rice, wheat, and maize jumped rapidly, triggering protests and policy shocks in dozens of countries.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crisis exposed how dependent many places had become on imports and on thin, concentrated supply chains.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POLICY: Governments scrambled—some imposed export bans, buyers panic-purchased, and biofuel policies came under scrutiny.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urban poor bore immediate food-access pain, while smallholders confronted volatile input and output prices.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In this moment, </a:t>
            </a:r>
            <a:r>
              <a:rPr lang="en-US" b="1" dirty="0"/>
              <a:t>food sovereignty</a:t>
            </a:r>
            <a:r>
              <a:rPr lang="en-US" dirty="0"/>
              <a:t> gained traction as an agenda focused on resilience—shorter chains, local control over key staples, and tools like </a:t>
            </a:r>
            <a:r>
              <a:rPr lang="en-US" b="1" dirty="0"/>
              <a:t>public procurement</a:t>
            </a:r>
            <a:r>
              <a:rPr lang="en-US" dirty="0"/>
              <a:t> to stabilize demand and support producers.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is the backdrop for the movement principles we examine next.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51D0D3-DAA3-A27E-1810-0522917E2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28586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1442-A1A7-0D7E-6D2D-62B94AFBB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5735B83-C90A-DE57-1D1B-760E7A667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BBC903-D53E-CA36-C1DC-BB4C7E02B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“Food sovereignty comes from </a:t>
            </a:r>
            <a:r>
              <a:rPr lang="en-US" b="1" dirty="0"/>
              <a:t>grassroots movements</a:t>
            </a:r>
            <a:r>
              <a:rPr lang="en-US" dirty="0"/>
              <a:t>: peasants, Indigenous peoples, fishers, and food workers since the 1990s.”</a:t>
            </a:r>
          </a:p>
          <a:p>
            <a:endParaRPr lang="en-US" dirty="0"/>
          </a:p>
          <a:p>
            <a:r>
              <a:rPr lang="en-US" dirty="0"/>
              <a:t>“The </a:t>
            </a:r>
            <a:r>
              <a:rPr lang="en-US" b="1" dirty="0" err="1"/>
              <a:t>Nyéléni</a:t>
            </a:r>
            <a:r>
              <a:rPr lang="en-US" b="1" dirty="0"/>
              <a:t> Declaration (2007)</a:t>
            </a:r>
            <a:r>
              <a:rPr lang="en-US" dirty="0"/>
              <a:t> says: people have the </a:t>
            </a:r>
            <a:r>
              <a:rPr lang="en-US" b="1" dirty="0"/>
              <a:t>right to define</a:t>
            </a:r>
            <a:r>
              <a:rPr lang="en-US" dirty="0"/>
              <a:t> how their food and farming systems work.”</a:t>
            </a:r>
          </a:p>
          <a:p>
            <a:r>
              <a:rPr lang="en-US" dirty="0"/>
              <a:t>“Key ideas: </a:t>
            </a:r>
            <a:r>
              <a:rPr lang="en-US" b="1" dirty="0"/>
              <a:t>ecological farming</a:t>
            </a:r>
            <a:r>
              <a:rPr lang="en-US" dirty="0"/>
              <a:t>, </a:t>
            </a:r>
            <a:r>
              <a:rPr lang="en-US" b="1" dirty="0"/>
              <a:t>culturally appropriate food</a:t>
            </a:r>
            <a:r>
              <a:rPr lang="en-US" dirty="0"/>
              <a:t>, </a:t>
            </a:r>
            <a:r>
              <a:rPr lang="en-US" b="1" dirty="0"/>
              <a:t>participation and rights</a:t>
            </a:r>
            <a:r>
              <a:rPr lang="en-US" dirty="0"/>
              <a:t>, </a:t>
            </a:r>
            <a:r>
              <a:rPr lang="en-US" b="1" dirty="0"/>
              <a:t>local control of land, water, and seeds</a:t>
            </a:r>
            <a:r>
              <a:rPr lang="en-US" dirty="0"/>
              <a:t>, and </a:t>
            </a:r>
            <a:r>
              <a:rPr lang="en-US" b="1" dirty="0"/>
              <a:t>solidarity</a:t>
            </a:r>
            <a:r>
              <a:rPr lang="en-US" dirty="0"/>
              <a:t> between places.”</a:t>
            </a:r>
          </a:p>
          <a:p>
            <a:endParaRPr lang="en-US" dirty="0"/>
          </a:p>
          <a:p>
            <a:r>
              <a:rPr lang="en-US" dirty="0"/>
              <a:t>“It puts </a:t>
            </a:r>
            <a:r>
              <a:rPr lang="en-US" b="1" dirty="0"/>
              <a:t>farmers and communities</a:t>
            </a:r>
            <a:r>
              <a:rPr lang="en-US" dirty="0"/>
              <a:t> at the center and protects </a:t>
            </a:r>
            <a:r>
              <a:rPr lang="en-US" b="1" dirty="0"/>
              <a:t>seed and knowledge commons</a:t>
            </a:r>
            <a:r>
              <a:rPr lang="en-US" dirty="0"/>
              <a:t>—not just private, purchased inputs.”</a:t>
            </a:r>
          </a:p>
          <a:p>
            <a:endParaRPr lang="en-US" dirty="0"/>
          </a:p>
          <a:p>
            <a:r>
              <a:rPr lang="en-US" dirty="0"/>
              <a:t>“Success is not only about </a:t>
            </a:r>
            <a:r>
              <a:rPr lang="en-US" b="1" dirty="0"/>
              <a:t>higher yields</a:t>
            </a:r>
            <a:r>
              <a:rPr lang="en-US" dirty="0"/>
              <a:t>. It’s also about </a:t>
            </a:r>
            <a:r>
              <a:rPr lang="en-US" b="1" dirty="0"/>
              <a:t>justice, resilience, and dignity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/>
              <a:t>“As we move on, we’ll use these principles to judge policies and alternatives: do they increase </a:t>
            </a:r>
            <a:r>
              <a:rPr lang="en-US" b="1" dirty="0"/>
              <a:t>community control</a:t>
            </a:r>
            <a:r>
              <a:rPr lang="en-US" dirty="0"/>
              <a:t> and </a:t>
            </a:r>
            <a:r>
              <a:rPr lang="en-US" b="1" dirty="0"/>
              <a:t>ecological health</a:t>
            </a:r>
            <a:r>
              <a:rPr lang="en-US" dirty="0"/>
              <a:t>, or not?”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0379FC-08E2-9BAA-E28D-4C69858F5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11052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38881-0180-13DD-D31E-A0120B69F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A3103BA-7E81-48E7-137E-F44CA685B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DD0C3F1-5D0E-BEEE-6D1A-6A7D763EA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“Food sovereignty comes from </a:t>
            </a:r>
            <a:r>
              <a:rPr lang="en-US" b="1" dirty="0"/>
              <a:t>grassroots movements</a:t>
            </a:r>
            <a:r>
              <a:rPr lang="en-US" dirty="0"/>
              <a:t>: peasants, Indigenous peoples, fishers, and food workers since the 1990s.”</a:t>
            </a:r>
          </a:p>
          <a:p>
            <a:endParaRPr lang="en-US" dirty="0"/>
          </a:p>
          <a:p>
            <a:r>
              <a:rPr lang="en-US" dirty="0"/>
              <a:t>“The </a:t>
            </a:r>
            <a:r>
              <a:rPr lang="en-US" b="1" dirty="0" err="1"/>
              <a:t>Nyéléni</a:t>
            </a:r>
            <a:r>
              <a:rPr lang="en-US" b="1" dirty="0"/>
              <a:t> Declaration (2007)</a:t>
            </a:r>
            <a:r>
              <a:rPr lang="en-US" dirty="0"/>
              <a:t> says: people have the </a:t>
            </a:r>
            <a:r>
              <a:rPr lang="en-US" b="1" dirty="0"/>
              <a:t>right to define</a:t>
            </a:r>
            <a:r>
              <a:rPr lang="en-US" dirty="0"/>
              <a:t> how their food and farming systems work.”</a:t>
            </a:r>
          </a:p>
          <a:p>
            <a:r>
              <a:rPr lang="en-US" dirty="0"/>
              <a:t>“Key ideas: </a:t>
            </a:r>
            <a:r>
              <a:rPr lang="en-US" b="1" dirty="0"/>
              <a:t>ecological farming</a:t>
            </a:r>
            <a:r>
              <a:rPr lang="en-US" dirty="0"/>
              <a:t>, </a:t>
            </a:r>
            <a:r>
              <a:rPr lang="en-US" b="1" dirty="0"/>
              <a:t>culturally appropriate food</a:t>
            </a:r>
            <a:r>
              <a:rPr lang="en-US" dirty="0"/>
              <a:t>, </a:t>
            </a:r>
            <a:r>
              <a:rPr lang="en-US" b="1" dirty="0"/>
              <a:t>participation and rights</a:t>
            </a:r>
            <a:r>
              <a:rPr lang="en-US" dirty="0"/>
              <a:t>, </a:t>
            </a:r>
            <a:r>
              <a:rPr lang="en-US" b="1" dirty="0"/>
              <a:t>local control of land, water, and seeds</a:t>
            </a:r>
            <a:r>
              <a:rPr lang="en-US" dirty="0"/>
              <a:t>, and </a:t>
            </a:r>
            <a:r>
              <a:rPr lang="en-US" b="1" dirty="0"/>
              <a:t>solidarity</a:t>
            </a:r>
            <a:r>
              <a:rPr lang="en-US" dirty="0"/>
              <a:t> between places.”</a:t>
            </a:r>
          </a:p>
          <a:p>
            <a:endParaRPr lang="en-US" dirty="0"/>
          </a:p>
          <a:p>
            <a:r>
              <a:rPr lang="en-US" dirty="0"/>
              <a:t>“It puts </a:t>
            </a:r>
            <a:r>
              <a:rPr lang="en-US" b="1" dirty="0"/>
              <a:t>farmers and communities</a:t>
            </a:r>
            <a:r>
              <a:rPr lang="en-US" dirty="0"/>
              <a:t> at the center and protects </a:t>
            </a:r>
            <a:r>
              <a:rPr lang="en-US" b="1" dirty="0"/>
              <a:t>seed and knowledge commons</a:t>
            </a:r>
            <a:r>
              <a:rPr lang="en-US" dirty="0"/>
              <a:t>—not just private, purchased inputs.”</a:t>
            </a:r>
          </a:p>
          <a:p>
            <a:endParaRPr lang="en-US" dirty="0"/>
          </a:p>
          <a:p>
            <a:r>
              <a:rPr lang="en-US" dirty="0"/>
              <a:t>“Success is not only about </a:t>
            </a:r>
            <a:r>
              <a:rPr lang="en-US" b="1" dirty="0"/>
              <a:t>higher yields</a:t>
            </a:r>
            <a:r>
              <a:rPr lang="en-US" dirty="0"/>
              <a:t>. It’s also about </a:t>
            </a:r>
            <a:r>
              <a:rPr lang="en-US" b="1" dirty="0"/>
              <a:t>justice, resilience, and dignity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/>
              <a:t>“As we move on, we’ll use these principles to judge policies and alternatives: do they increase </a:t>
            </a:r>
            <a:r>
              <a:rPr lang="en-US" b="1" dirty="0"/>
              <a:t>community control</a:t>
            </a:r>
            <a:r>
              <a:rPr lang="en-US" dirty="0"/>
              <a:t> and </a:t>
            </a:r>
            <a:r>
              <a:rPr lang="en-US" b="1" dirty="0"/>
              <a:t>ecological health</a:t>
            </a:r>
            <a:r>
              <a:rPr lang="en-US" dirty="0"/>
              <a:t>, or not?”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394A33-8543-F27B-45E7-F50E02DF3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01877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563AE-2413-CF03-7FF3-588931044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45BCE2F-2985-DDE8-2B4B-48DB2623E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0CAE665-3FF5-CFCB-CD9A-A43E356E1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1 Globalization brings </a:t>
            </a:r>
            <a:r>
              <a:rPr lang="en-US" b="1" dirty="0"/>
              <a:t>new markets</a:t>
            </a:r>
            <a:r>
              <a:rPr lang="en-US" dirty="0"/>
              <a:t>, but also </a:t>
            </a:r>
            <a:r>
              <a:rPr lang="en-US" b="1" dirty="0"/>
              <a:t>new dependencies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 Many farms rely on </a:t>
            </a:r>
            <a:r>
              <a:rPr lang="en-US" b="1" dirty="0"/>
              <a:t>imported seeds, fertilizers, and animal feed</a:t>
            </a:r>
            <a:r>
              <a:rPr lang="en-US" dirty="0"/>
              <a:t>.</a:t>
            </a:r>
          </a:p>
          <a:p>
            <a:r>
              <a:rPr lang="en-US" b="1" dirty="0"/>
              <a:t>Big traders and retailers</a:t>
            </a:r>
            <a:r>
              <a:rPr lang="en-US" dirty="0"/>
              <a:t> often set the rules and prices, not farmers.</a:t>
            </a:r>
          </a:p>
          <a:p>
            <a:endParaRPr lang="en-US" dirty="0"/>
          </a:p>
          <a:p>
            <a:r>
              <a:rPr lang="en-US" b="1" dirty="0"/>
              <a:t>3 Private standards</a:t>
            </a:r>
            <a:r>
              <a:rPr lang="en-US" dirty="0"/>
              <a:t> (labels, buyer specs) can be stricter than public laws.</a:t>
            </a:r>
          </a:p>
          <a:p>
            <a:endParaRPr lang="en-US" dirty="0"/>
          </a:p>
          <a:p>
            <a:r>
              <a:rPr lang="en-US" dirty="0"/>
              <a:t>4 We gain some </a:t>
            </a:r>
            <a:r>
              <a:rPr lang="en-US" b="1" dirty="0"/>
              <a:t>efficiency</a:t>
            </a:r>
            <a:r>
              <a:rPr lang="en-US" dirty="0"/>
              <a:t>, but </a:t>
            </a:r>
            <a:r>
              <a:rPr lang="en-US" b="1" dirty="0"/>
              <a:t>lose decision power</a:t>
            </a:r>
            <a:r>
              <a:rPr lang="en-US" dirty="0"/>
              <a:t> at local level.</a:t>
            </a:r>
          </a:p>
          <a:p>
            <a:endParaRPr lang="en-US" dirty="0"/>
          </a:p>
          <a:p>
            <a:r>
              <a:rPr lang="en-US" b="1" dirty="0"/>
              <a:t>5 Long, complex supply chains</a:t>
            </a:r>
            <a:r>
              <a:rPr lang="en-US" dirty="0"/>
              <a:t> work in good times, but </a:t>
            </a:r>
            <a:r>
              <a:rPr lang="en-US" b="1" dirty="0"/>
              <a:t>break easily</a:t>
            </a:r>
            <a:r>
              <a:rPr lang="en-US" dirty="0"/>
              <a:t> in crises.</a:t>
            </a:r>
          </a:p>
          <a:p>
            <a:endParaRPr lang="en-US" dirty="0"/>
          </a:p>
          <a:p>
            <a:r>
              <a:rPr lang="en-US" dirty="0"/>
              <a:t>6 When prices jump, </a:t>
            </a:r>
            <a:r>
              <a:rPr lang="en-US" b="1" dirty="0"/>
              <a:t>local people carry the risk</a:t>
            </a:r>
            <a:r>
              <a:rPr lang="en-US" dirty="0"/>
              <a:t>; profits and control sit elsewhere.</a:t>
            </a:r>
          </a:p>
          <a:p>
            <a:endParaRPr lang="en-US" dirty="0"/>
          </a:p>
          <a:p>
            <a:r>
              <a:rPr lang="en-US" dirty="0"/>
              <a:t>Key question for sovereignty: </a:t>
            </a:r>
            <a:r>
              <a:rPr lang="en-US" b="1" dirty="0"/>
              <a:t>who decides</a:t>
            </a:r>
            <a:r>
              <a:rPr lang="en-US" dirty="0"/>
              <a:t> what is grown, how, and for whom?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Transition line: next we ask </a:t>
            </a:r>
            <a:r>
              <a:rPr lang="en-US" b="1" dirty="0"/>
              <a:t>who gains and who loses</a:t>
            </a:r>
            <a:r>
              <a:rPr lang="en-US" dirty="0"/>
              <a:t>—power and justice.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63A58B-33B2-1BD7-8FB2-56DE07AB0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25571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857BC-5258-BCEF-D238-F4E1747EE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ECAE2B4-A56B-9156-DEDC-5DD18BD94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60CBBF3-E30B-B85E-8C51-1C6983295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>
              <a:lnSpc>
                <a:spcPct val="200000"/>
              </a:lnSpc>
            </a:pPr>
            <a:r>
              <a:rPr lang="en-US" b="1" dirty="0"/>
              <a:t>1 Power is uneven</a:t>
            </a:r>
            <a:r>
              <a:rPr lang="en-US" dirty="0"/>
              <a:t>: big input, trading, and retail firms capture most value; smallholders and workers get less.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b="1" dirty="0"/>
              <a:t>2 Inequality stacks up</a:t>
            </a:r>
            <a:r>
              <a:rPr lang="en-US" dirty="0"/>
              <a:t>: by </a:t>
            </a:r>
            <a:r>
              <a:rPr lang="en-US" b="1" dirty="0"/>
              <a:t>income, race, gender</a:t>
            </a:r>
            <a:r>
              <a:rPr lang="en-US" dirty="0"/>
              <a:t>, and </a:t>
            </a:r>
            <a:r>
              <a:rPr lang="en-US" b="1" dirty="0"/>
              <a:t>place</a:t>
            </a:r>
            <a:r>
              <a:rPr lang="en-US" dirty="0"/>
              <a:t> (remote rural areas, urban peripheries).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b="1" dirty="0"/>
              <a:t>3 Food access</a:t>
            </a:r>
            <a:r>
              <a:rPr lang="en-US" dirty="0"/>
              <a:t> is not only price—also </a:t>
            </a:r>
            <a:r>
              <a:rPr lang="en-US" b="1" dirty="0"/>
              <a:t>time, transport, safety</a:t>
            </a:r>
            <a:r>
              <a:rPr lang="en-US" dirty="0"/>
              <a:t>, and exposure to </a:t>
            </a:r>
            <a:r>
              <a:rPr lang="en-US" b="1" dirty="0"/>
              <a:t>UPFs</a:t>
            </a:r>
            <a:r>
              <a:rPr lang="en-US" dirty="0"/>
              <a:t>.</a:t>
            </a:r>
          </a:p>
          <a:p>
            <a:pPr>
              <a:lnSpc>
                <a:spcPct val="200000"/>
              </a:lnSpc>
            </a:pPr>
            <a:endParaRPr lang="en-US" b="1" dirty="0"/>
          </a:p>
          <a:p>
            <a:pPr>
              <a:lnSpc>
                <a:spcPct val="200000"/>
              </a:lnSpc>
            </a:pPr>
            <a:r>
              <a:rPr lang="en-US" b="1" dirty="0"/>
              <a:t>4 Land matters</a:t>
            </a:r>
            <a:r>
              <a:rPr lang="en-US" dirty="0"/>
              <a:t>: concentrated ownership and </a:t>
            </a:r>
            <a:r>
              <a:rPr lang="en-US" b="1" dirty="0"/>
              <a:t>insecure tenure</a:t>
            </a:r>
            <a:r>
              <a:rPr lang="en-US" dirty="0"/>
              <a:t> limit farmer agency; women often face extra barriers.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b="1" dirty="0"/>
              <a:t>5. Work conditions</a:t>
            </a:r>
            <a:r>
              <a:rPr lang="en-US" dirty="0"/>
              <a:t>: many food workers and migrants face </a:t>
            </a:r>
            <a:r>
              <a:rPr lang="en-US" b="1" dirty="0"/>
              <a:t>low pay and precarity</a:t>
            </a:r>
            <a:r>
              <a:rPr lang="en-US" dirty="0"/>
              <a:t>; this shapes household diets.</a:t>
            </a:r>
          </a:p>
          <a:p>
            <a:pPr>
              <a:lnSpc>
                <a:spcPct val="200000"/>
              </a:lnSpc>
            </a:pPr>
            <a:br>
              <a:rPr lang="en-US" b="1" dirty="0"/>
            </a:br>
            <a:r>
              <a:rPr lang="en-US" b="1" dirty="0"/>
              <a:t>6. Environmental justice</a:t>
            </a:r>
            <a:r>
              <a:rPr lang="en-US" dirty="0"/>
              <a:t>: pollution, heat, floods often hit </a:t>
            </a:r>
            <a:r>
              <a:rPr lang="en-US" b="1" dirty="0"/>
              <a:t>low-income</a:t>
            </a:r>
            <a:r>
              <a:rPr lang="en-US" dirty="0"/>
              <a:t> communities first.</a:t>
            </a:r>
          </a:p>
          <a:p>
            <a:pPr>
              <a:lnSpc>
                <a:spcPct val="200000"/>
              </a:lnSpc>
            </a:pPr>
            <a:r>
              <a:rPr lang="en-US" b="1" dirty="0"/>
              <a:t>Key question</a:t>
            </a:r>
            <a:r>
              <a:rPr lang="en-US" dirty="0"/>
              <a:t>: who benefits, who bears the costs?</a:t>
            </a:r>
          </a:p>
          <a:p>
            <a:pPr>
              <a:lnSpc>
                <a:spcPct val="200000"/>
              </a:lnSpc>
            </a:pPr>
            <a:br>
              <a:rPr lang="en-US" b="1" dirty="0"/>
            </a:br>
            <a:r>
              <a:rPr lang="en-US" b="1" dirty="0"/>
              <a:t>Sovereignty focus</a:t>
            </a:r>
            <a:r>
              <a:rPr lang="en-US" dirty="0"/>
              <a:t>: not just “how much food,” but </a:t>
            </a:r>
            <a:r>
              <a:rPr lang="en-US" b="1" dirty="0"/>
              <a:t>who decides</a:t>
            </a:r>
            <a:r>
              <a:rPr lang="en-US" dirty="0"/>
              <a:t>, whose </a:t>
            </a:r>
            <a:r>
              <a:rPr lang="en-US" b="1" dirty="0"/>
              <a:t>rights</a:t>
            </a:r>
            <a:r>
              <a:rPr lang="en-US" dirty="0"/>
              <a:t> are protected, and how </a:t>
            </a:r>
            <a:r>
              <a:rPr lang="en-US" b="1" dirty="0"/>
              <a:t>dignity</a:t>
            </a:r>
            <a:r>
              <a:rPr lang="en-US" dirty="0"/>
              <a:t> is ensured.</a:t>
            </a:r>
          </a:p>
          <a:p>
            <a:endParaRPr lang="en-US" dirty="0"/>
          </a:p>
          <a:p>
            <a:r>
              <a:rPr lang="en-US" dirty="0"/>
              <a:t>we look at </a:t>
            </a:r>
            <a:r>
              <a:rPr lang="en-US" b="1" dirty="0"/>
              <a:t>policy arenas and tensions</a:t>
            </a:r>
            <a:r>
              <a:rPr lang="en-US" dirty="0"/>
              <a:t>—where rules come from and how to change them.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53ED14-0FBA-FD4C-4E3E-BC468E5AF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44310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Mentimeter</a:t>
            </a:r>
            <a:r>
              <a:rPr lang="en-US" b="1" dirty="0"/>
              <a:t> cue (1–2 min):</a:t>
            </a:r>
            <a:r>
              <a:rPr lang="en-US" dirty="0"/>
              <a:t> display QR/code for the session; quick check: </a:t>
            </a:r>
            <a:r>
              <a:rPr lang="en-US" i="1" dirty="0"/>
              <a:t>“Where are you joining from?”</a:t>
            </a:r>
            <a:r>
              <a:rPr lang="en-US" dirty="0"/>
              <a:t> (open text, 1 word). Let’s use it to break the ice and test access. Slide 2-3-4 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CDBE4-E8E0-66A5-E7C5-2AD4DD21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EC30554-7125-88DC-3CA2-A2E501394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8F8146-FEB9-A482-FAD3-01D6E9313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1 Many arenas:</a:t>
            </a:r>
            <a:r>
              <a:rPr lang="en-US" dirty="0"/>
              <a:t> national ministries, </a:t>
            </a:r>
            <a:r>
              <a:rPr lang="en-US" b="1" dirty="0"/>
              <a:t>EU/</a:t>
            </a:r>
            <a:r>
              <a:rPr lang="en-US" b="1" dirty="0" err="1"/>
              <a:t>intl</a:t>
            </a:r>
            <a:r>
              <a:rPr lang="en-US" b="1" dirty="0"/>
              <a:t> rules</a:t>
            </a:r>
            <a:r>
              <a:rPr lang="en-US" dirty="0"/>
              <a:t>, cities, and </a:t>
            </a:r>
            <a:r>
              <a:rPr lang="en-US" b="1" dirty="0"/>
              <a:t>big companies</a:t>
            </a:r>
            <a:r>
              <a:rPr lang="en-US" dirty="0"/>
              <a:t> all shape food systems.</a:t>
            </a:r>
          </a:p>
          <a:p>
            <a:endParaRPr lang="en-US" b="1" dirty="0"/>
          </a:p>
          <a:p>
            <a:r>
              <a:rPr lang="en-US" b="1" dirty="0"/>
              <a:t>2 Trade-offs:</a:t>
            </a:r>
            <a:r>
              <a:rPr lang="en-US" dirty="0"/>
              <a:t> open trade can help exports but may </a:t>
            </a:r>
            <a:r>
              <a:rPr lang="en-US" b="1" dirty="0"/>
              <a:t>undercut local farms</a:t>
            </a:r>
            <a:r>
              <a:rPr lang="en-US" dirty="0"/>
              <a:t> and short supply chains.</a:t>
            </a:r>
          </a:p>
          <a:p>
            <a:endParaRPr lang="en-US" dirty="0"/>
          </a:p>
          <a:p>
            <a:r>
              <a:rPr lang="en-US" b="1" dirty="0"/>
              <a:t>3 Follow the money:</a:t>
            </a:r>
            <a:r>
              <a:rPr lang="en-US" dirty="0"/>
              <a:t> subsidies and </a:t>
            </a:r>
            <a:r>
              <a:rPr lang="en-US" b="1" dirty="0"/>
              <a:t>public procurement</a:t>
            </a:r>
            <a:r>
              <a:rPr lang="en-US" dirty="0"/>
              <a:t> (schools, hospitals) can </a:t>
            </a:r>
            <a:r>
              <a:rPr lang="en-US" b="1" dirty="0"/>
              <a:t>build or break</a:t>
            </a:r>
            <a:r>
              <a:rPr lang="en-US" dirty="0"/>
              <a:t> local markets.</a:t>
            </a:r>
          </a:p>
          <a:p>
            <a:endParaRPr lang="en-US" dirty="0"/>
          </a:p>
          <a:p>
            <a:r>
              <a:rPr lang="en-US" b="1" dirty="0"/>
              <a:t>4 Private power:</a:t>
            </a:r>
            <a:r>
              <a:rPr lang="en-US" dirty="0"/>
              <a:t> </a:t>
            </a:r>
            <a:r>
              <a:rPr lang="en-US" b="1" dirty="0"/>
              <a:t>retailer/certifier standards</a:t>
            </a:r>
            <a:r>
              <a:rPr lang="en-US" dirty="0"/>
              <a:t> can be barriers for smallholders (costs, paperwork, specs).</a:t>
            </a:r>
          </a:p>
          <a:p>
            <a:endParaRPr lang="en-US" dirty="0"/>
          </a:p>
          <a:p>
            <a:r>
              <a:rPr lang="en-US" b="1" dirty="0"/>
              <a:t>5 Tech &amp; seeds:</a:t>
            </a:r>
            <a:r>
              <a:rPr lang="en-US" dirty="0"/>
              <a:t> control over </a:t>
            </a:r>
            <a:r>
              <a:rPr lang="en-US" b="1" dirty="0"/>
              <a:t>data, platforms, and IP</a:t>
            </a:r>
            <a:r>
              <a:rPr lang="en-US" dirty="0"/>
              <a:t> affects farmer autonomy and seed diversity.</a:t>
            </a:r>
          </a:p>
          <a:p>
            <a:endParaRPr lang="en-US" b="1" dirty="0"/>
          </a:p>
          <a:p>
            <a:r>
              <a:rPr lang="en-US" b="1" dirty="0"/>
              <a:t>Core question:</a:t>
            </a:r>
            <a:r>
              <a:rPr lang="en-US" dirty="0"/>
              <a:t> do policies increase </a:t>
            </a:r>
            <a:r>
              <a:rPr lang="en-US" b="1" dirty="0"/>
              <a:t>democratic control</a:t>
            </a:r>
            <a:r>
              <a:rPr lang="en-US" dirty="0"/>
              <a:t> and </a:t>
            </a:r>
            <a:r>
              <a:rPr lang="en-US" b="1" dirty="0"/>
              <a:t>ecological care</a:t>
            </a:r>
            <a:r>
              <a:rPr lang="en-US" dirty="0"/>
              <a:t>, or only push </a:t>
            </a:r>
            <a:r>
              <a:rPr lang="en-US" b="1" dirty="0"/>
              <a:t>efficiency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b="1" dirty="0"/>
            </a:br>
            <a:r>
              <a:rPr lang="en-US" b="1" dirty="0"/>
              <a:t>Action ideas:</a:t>
            </a:r>
            <a:r>
              <a:rPr lang="en-US" dirty="0"/>
              <a:t> city-region food councils; </a:t>
            </a:r>
            <a:r>
              <a:rPr lang="en-US" b="1" dirty="0"/>
              <a:t>land access/tenure</a:t>
            </a:r>
            <a:r>
              <a:rPr lang="en-US" dirty="0"/>
              <a:t> tools; seed banks and </a:t>
            </a:r>
            <a:r>
              <a:rPr lang="en-US" b="1" dirty="0"/>
              <a:t>open-source varieties</a:t>
            </a:r>
            <a:r>
              <a:rPr lang="en-US" dirty="0"/>
              <a:t>; fair price schemes; </a:t>
            </a:r>
            <a:r>
              <a:rPr lang="en-US" b="1" dirty="0"/>
              <a:t>cooperatives</a:t>
            </a:r>
            <a:r>
              <a:rPr lang="en-US" dirty="0"/>
              <a:t> and local processing.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Transition:</a:t>
            </a:r>
            <a:r>
              <a:rPr lang="en-US" dirty="0"/>
              <a:t> next we explore </a:t>
            </a:r>
            <a:r>
              <a:rPr lang="en-US" b="1" dirty="0"/>
              <a:t>alternatives</a:t>
            </a:r>
            <a:r>
              <a:rPr lang="en-US" dirty="0"/>
              <a:t> that work within/against these rules—for </a:t>
            </a:r>
            <a:r>
              <a:rPr lang="en-US" dirty="0" err="1"/>
              <a:t>exemple</a:t>
            </a:r>
            <a:r>
              <a:rPr lang="en-US" dirty="0"/>
              <a:t> </a:t>
            </a:r>
            <a:r>
              <a:rPr lang="en-US" b="1" dirty="0"/>
              <a:t>agroecology and short chains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MENTIMER SLIDE 6</a:t>
            </a:r>
            <a:r>
              <a:rPr lang="en-US" b="1" dirty="0"/>
              <a:t>: </a:t>
            </a:r>
            <a:r>
              <a:rPr lang="en-US" dirty="0"/>
              <a:t>“Please </a:t>
            </a:r>
            <a:r>
              <a:rPr lang="en-US" b="1" dirty="0"/>
              <a:t>rank</a:t>
            </a:r>
            <a:r>
              <a:rPr lang="en-US" dirty="0"/>
              <a:t> these six levers (from </a:t>
            </a:r>
            <a:r>
              <a:rPr lang="en-US" b="1" dirty="0"/>
              <a:t>most</a:t>
            </a:r>
            <a:r>
              <a:rPr lang="en-US" dirty="0"/>
              <a:t> to </a:t>
            </a:r>
            <a:r>
              <a:rPr lang="en-US" b="1" dirty="0"/>
              <a:t>least promising) </a:t>
            </a:r>
            <a:r>
              <a:rPr lang="en-US" dirty="0"/>
              <a:t>for </a:t>
            </a:r>
            <a:r>
              <a:rPr lang="en-US" b="1" dirty="0"/>
              <a:t>your</a:t>
            </a:r>
            <a:r>
              <a:rPr lang="en-US" dirty="0"/>
              <a:t> territory.”</a:t>
            </a:r>
          </a:p>
          <a:p>
            <a:r>
              <a:rPr lang="en-US" dirty="0"/>
              <a:t>“Think: where could a </a:t>
            </a:r>
            <a:r>
              <a:rPr lang="en-US" b="1" dirty="0"/>
              <a:t>real change</a:t>
            </a:r>
            <a:r>
              <a:rPr lang="en-US" dirty="0"/>
              <a:t> happen in the next 12–24 months with </a:t>
            </a:r>
            <a:r>
              <a:rPr lang="en-US" b="1" dirty="0"/>
              <a:t>available actors and budgets</a:t>
            </a:r>
            <a:r>
              <a:rPr lang="en-US" dirty="0"/>
              <a:t>?”</a:t>
            </a:r>
          </a:p>
          <a:p>
            <a:r>
              <a:rPr lang="en-US" dirty="0"/>
              <a:t>“No perfect answer—prioritize </a:t>
            </a:r>
            <a:r>
              <a:rPr lang="en-US" b="1" dirty="0"/>
              <a:t>feasibility + impact on agency/justice/ecology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9FF93F-B522-D2C8-1CC0-7C03A8B18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69952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B4F08-036E-F975-94D1-CCC657F21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784B03-C6E4-8EE5-912A-4717A52309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A2CE01A-E501-DCFF-F793-CDB981210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Agroecology</a:t>
            </a:r>
            <a:r>
              <a:rPr lang="en-US" dirty="0"/>
              <a:t> = not just techniques: redesign systems for </a:t>
            </a:r>
            <a:r>
              <a:rPr lang="en-US" b="1" dirty="0"/>
              <a:t>diversity and cycling</a:t>
            </a:r>
            <a:r>
              <a:rPr lang="en-US" dirty="0"/>
              <a:t>; learn with farmers.</a:t>
            </a:r>
          </a:p>
          <a:p>
            <a:endParaRPr lang="en-US" dirty="0"/>
          </a:p>
          <a:p>
            <a:r>
              <a:rPr lang="en-US" b="1" dirty="0"/>
              <a:t>Short chains</a:t>
            </a:r>
            <a:r>
              <a:rPr lang="en-US" dirty="0"/>
              <a:t> lower distance and middlemen; ex. </a:t>
            </a:r>
            <a:r>
              <a:rPr lang="en-US" b="1" dirty="0"/>
              <a:t>CSAs/AMAPs</a:t>
            </a:r>
            <a:r>
              <a:rPr lang="en-US" dirty="0"/>
              <a:t>, markets, and </a:t>
            </a:r>
            <a:r>
              <a:rPr lang="en-US" b="1" dirty="0"/>
              <a:t>school meals</a:t>
            </a:r>
            <a:r>
              <a:rPr lang="en-US" dirty="0"/>
              <a:t> to anchor demand.</a:t>
            </a:r>
          </a:p>
          <a:p>
            <a:endParaRPr lang="en-US" dirty="0"/>
          </a:p>
          <a:p>
            <a:r>
              <a:rPr lang="en-US" b="1" dirty="0"/>
              <a:t>Co-ops/hubs</a:t>
            </a:r>
            <a:r>
              <a:rPr lang="en-US" dirty="0"/>
              <a:t> help small producers share </a:t>
            </a:r>
            <a:r>
              <a:rPr lang="en-US" b="1" dirty="0"/>
              <a:t>processing, cold storage, trucks</a:t>
            </a:r>
            <a:r>
              <a:rPr lang="en-US" dirty="0"/>
              <a:t>, and bargaining power.</a:t>
            </a:r>
          </a:p>
          <a:p>
            <a:endParaRPr lang="en-US" dirty="0"/>
          </a:p>
          <a:p>
            <a:r>
              <a:rPr lang="en-US" b="1" dirty="0"/>
              <a:t>Seeds &amp; knowledge</a:t>
            </a:r>
            <a:r>
              <a:rPr lang="en-US" dirty="0"/>
              <a:t>: protect biodiversity; </a:t>
            </a:r>
            <a:r>
              <a:rPr lang="en-US" b="1" dirty="0"/>
              <a:t>seed banks</a:t>
            </a:r>
            <a:r>
              <a:rPr lang="en-US" dirty="0"/>
              <a:t>, </a:t>
            </a:r>
            <a:r>
              <a:rPr lang="en-US" b="1" dirty="0"/>
              <a:t>participatory breeding</a:t>
            </a:r>
            <a:r>
              <a:rPr lang="en-US" dirty="0"/>
              <a:t>, farmer-to-farmer training.</a:t>
            </a:r>
          </a:p>
          <a:p>
            <a:endParaRPr lang="en-US" dirty="0"/>
          </a:p>
          <a:p>
            <a:r>
              <a:rPr lang="en-US" b="1" dirty="0"/>
              <a:t>Procurement</a:t>
            </a:r>
            <a:r>
              <a:rPr lang="en-US" dirty="0"/>
              <a:t> is a strong lever: write tenders for </a:t>
            </a:r>
            <a:r>
              <a:rPr lang="en-US" b="1" dirty="0"/>
              <a:t>local, seasonal, agroecological</a:t>
            </a:r>
            <a:r>
              <a:rPr lang="en-US" dirty="0"/>
              <a:t> products with fair terms.</a:t>
            </a:r>
          </a:p>
          <a:p>
            <a:endParaRPr lang="en-US" dirty="0"/>
          </a:p>
          <a:p>
            <a:r>
              <a:rPr lang="en-US" b="1" dirty="0"/>
              <a:t>To scale</a:t>
            </a:r>
            <a:r>
              <a:rPr lang="en-US" dirty="0"/>
              <a:t>, align policies (subsidies, land tools), secure </a:t>
            </a:r>
            <a:r>
              <a:rPr lang="en-US" b="1" dirty="0"/>
              <a:t>patient finance</a:t>
            </a:r>
            <a:r>
              <a:rPr lang="en-US" dirty="0"/>
              <a:t>, and ensure </a:t>
            </a:r>
            <a:r>
              <a:rPr lang="en-US" b="1" dirty="0"/>
              <a:t>inclusive governance</a:t>
            </a:r>
            <a:r>
              <a:rPr lang="en-US" dirty="0"/>
              <a:t> (women, youth, minorities).</a:t>
            </a:r>
          </a:p>
          <a:p>
            <a:r>
              <a:rPr lang="en-US" dirty="0"/>
              <a:t>-------</a:t>
            </a:r>
          </a:p>
          <a:p>
            <a:r>
              <a:rPr lang="en-US" dirty="0"/>
              <a:t>FR Watch risks: elite capture, greenwashing, and excluding smallholders—design </a:t>
            </a:r>
            <a:r>
              <a:rPr lang="en-US" b="1" dirty="0"/>
              <a:t>access rules</a:t>
            </a:r>
            <a:r>
              <a:rPr lang="en-US" dirty="0"/>
              <a:t> and support services.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Bridge: next, we address </a:t>
            </a:r>
            <a:r>
              <a:rPr lang="en-US" b="1" dirty="0"/>
              <a:t>co-optations &amp; misuses</a:t>
            </a:r>
            <a:r>
              <a:rPr lang="en-US" dirty="0"/>
              <a:t> and how to keep sovereignty’s core intact.</a:t>
            </a:r>
          </a:p>
          <a:p>
            <a:br>
              <a:rPr lang="en-US" dirty="0"/>
            </a:br>
            <a:r>
              <a:rPr lang="en-US" b="1" dirty="0" err="1">
                <a:solidFill>
                  <a:srgbClr val="FF0000"/>
                </a:solidFill>
              </a:rPr>
              <a:t>Mentimeter</a:t>
            </a:r>
            <a:r>
              <a:rPr lang="en-US" b="1" dirty="0">
                <a:solidFill>
                  <a:srgbClr val="FF0000"/>
                </a:solidFill>
              </a:rPr>
              <a:t> SLIDE 7 </a:t>
            </a:r>
            <a:r>
              <a:rPr lang="en-US" dirty="0"/>
              <a:t>: Name one barrier to scaling an alternative in your territory.</a:t>
            </a:r>
            <a:br>
              <a:rPr lang="en-US" dirty="0"/>
            </a:br>
            <a:r>
              <a:rPr lang="en-US" b="1" dirty="0"/>
              <a:t>Debrief:</a:t>
            </a:r>
            <a:r>
              <a:rPr lang="en-US" dirty="0"/>
              <a:t> Gather 2–3 barriers; map them to </a:t>
            </a:r>
            <a:r>
              <a:rPr lang="en-US" b="1" dirty="0"/>
              <a:t>policy levers</a:t>
            </a:r>
            <a:r>
              <a:rPr lang="en-US" dirty="0"/>
              <a:t> (procurement, land, finance).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D45174-A5C6-28E6-2C99-A8A8703E7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87060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EA98-0FC4-D1CD-DD35-BCCD96671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BCB65D9-E8DD-B16F-7026-EBB5A9305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0EB4421-5AE3-B1E3-ABBF-CE53FF023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1 Watch the language:</a:t>
            </a:r>
            <a:r>
              <a:rPr lang="en-US" dirty="0"/>
              <a:t> “sovereignty” is sometimes </a:t>
            </a:r>
            <a:r>
              <a:rPr lang="en-US" b="1" dirty="0"/>
              <a:t>rebranded</a:t>
            </a:r>
            <a:r>
              <a:rPr lang="en-US" dirty="0"/>
              <a:t> to mean </a:t>
            </a:r>
            <a:r>
              <a:rPr lang="en-US" b="1" dirty="0"/>
              <a:t>nationalism</a:t>
            </a:r>
            <a:r>
              <a:rPr lang="en-US" dirty="0"/>
              <a:t> or a </a:t>
            </a:r>
            <a:r>
              <a:rPr lang="en-US" b="1" dirty="0"/>
              <a:t>marketing label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 This </a:t>
            </a:r>
            <a:r>
              <a:rPr lang="en-US" b="1" dirty="0"/>
              <a:t>state-centric turn</a:t>
            </a:r>
            <a:r>
              <a:rPr lang="en-US" dirty="0"/>
              <a:t> drops </a:t>
            </a:r>
            <a:r>
              <a:rPr lang="en-US" b="1" dirty="0"/>
              <a:t>community rights</a:t>
            </a:r>
            <a:r>
              <a:rPr lang="en-US" dirty="0"/>
              <a:t> and </a:t>
            </a:r>
            <a:r>
              <a:rPr lang="en-US" b="1" dirty="0"/>
              <a:t>ecology</a:t>
            </a:r>
            <a:r>
              <a:rPr lang="en-US" dirty="0"/>
              <a:t>, keeping only </a:t>
            </a:r>
            <a:r>
              <a:rPr lang="en-US" b="1" dirty="0"/>
              <a:t>control and exports</a:t>
            </a:r>
            <a:r>
              <a:rPr lang="en-US" dirty="0"/>
              <a:t>.</a:t>
            </a:r>
          </a:p>
          <a:p>
            <a:endParaRPr lang="en-US" b="1" dirty="0"/>
          </a:p>
          <a:p>
            <a:r>
              <a:rPr lang="en-US" b="1" dirty="0"/>
              <a:t>3 Symbolic moves</a:t>
            </a:r>
            <a:r>
              <a:rPr lang="en-US" dirty="0"/>
              <a:t> (e.g., bans, “tradition” talk) can ignore </a:t>
            </a:r>
            <a:r>
              <a:rPr lang="en-US" b="1" dirty="0"/>
              <a:t>farmer agency</a:t>
            </a:r>
            <a:r>
              <a:rPr lang="en-US" dirty="0"/>
              <a:t> and real system change.</a:t>
            </a:r>
          </a:p>
          <a:p>
            <a:endParaRPr lang="en-US" b="1" dirty="0"/>
          </a:p>
          <a:p>
            <a:r>
              <a:rPr lang="en-US" b="1" dirty="0"/>
              <a:t>4 Protectionism</a:t>
            </a:r>
            <a:r>
              <a:rPr lang="en-US" dirty="0"/>
              <a:t> can hurt </a:t>
            </a:r>
            <a:r>
              <a:rPr lang="en-US" b="1" dirty="0"/>
              <a:t>solidarity</a:t>
            </a:r>
            <a:r>
              <a:rPr lang="en-US" dirty="0"/>
              <a:t> and </a:t>
            </a:r>
            <a:r>
              <a:rPr lang="en-US" b="1" dirty="0"/>
              <a:t>shared learning</a:t>
            </a:r>
            <a:r>
              <a:rPr lang="en-US" dirty="0"/>
              <a:t> across borders.</a:t>
            </a:r>
          </a:p>
          <a:p>
            <a:endParaRPr lang="en-US" b="1" dirty="0"/>
          </a:p>
          <a:p>
            <a:r>
              <a:rPr lang="en-US" b="1" dirty="0"/>
              <a:t>5 Who is left out?</a:t>
            </a:r>
            <a:r>
              <a:rPr lang="en-US" dirty="0"/>
              <a:t> Small farmers, women, migrants may lose voice and support.</a:t>
            </a:r>
          </a:p>
          <a:p>
            <a:endParaRPr lang="en-US" b="1" dirty="0"/>
          </a:p>
          <a:p>
            <a:r>
              <a:rPr lang="en-US" b="1" dirty="0"/>
              <a:t>- Our compass:</a:t>
            </a:r>
            <a:r>
              <a:rPr lang="en-US" dirty="0"/>
              <a:t> stick to </a:t>
            </a:r>
            <a:r>
              <a:rPr lang="en-US" b="1" dirty="0" err="1"/>
              <a:t>Nyéléni</a:t>
            </a:r>
            <a:r>
              <a:rPr lang="en-US" b="1" dirty="0"/>
              <a:t> principles</a:t>
            </a:r>
            <a:r>
              <a:rPr lang="en-US" dirty="0"/>
              <a:t>—</a:t>
            </a:r>
            <a:r>
              <a:rPr lang="en-US" b="1" dirty="0"/>
              <a:t>democratic participation</a:t>
            </a:r>
            <a:r>
              <a:rPr lang="en-US" dirty="0"/>
              <a:t>, </a:t>
            </a:r>
            <a:r>
              <a:rPr lang="en-US" b="1" dirty="0"/>
              <a:t>seed/knowledge commons</a:t>
            </a:r>
            <a:r>
              <a:rPr lang="en-US" dirty="0"/>
              <a:t>, </a:t>
            </a:r>
            <a:r>
              <a:rPr lang="en-US" b="1" dirty="0"/>
              <a:t>justice</a:t>
            </a:r>
            <a:r>
              <a:rPr lang="en-US" dirty="0"/>
              <a:t>, </a:t>
            </a:r>
            <a:r>
              <a:rPr lang="en-US" b="1" dirty="0"/>
              <a:t>ecology</a:t>
            </a:r>
            <a:r>
              <a:rPr lang="en-US" dirty="0"/>
              <a:t>.</a:t>
            </a:r>
          </a:p>
          <a:p>
            <a:r>
              <a:rPr lang="en-US" b="1" dirty="0"/>
              <a:t>Bridge:</a:t>
            </a:r>
            <a:r>
              <a:rPr lang="en-US" dirty="0"/>
              <a:t> next slide will </a:t>
            </a:r>
            <a:r>
              <a:rPr lang="en-US" b="1" dirty="0"/>
              <a:t>synthesize</a:t>
            </a:r>
            <a:r>
              <a:rPr lang="en-US" dirty="0"/>
              <a:t> why sovereignty emerged and how we measure success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74638D-55A9-037A-E627-C51F19BE3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05918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9F649-FB41-9338-C97D-61B33EB2C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27A8350-FC88-E03F-AD09-B9C9704F7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709FB17-A091-F8D0-6E91-D21CBEA7F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1 We’ve seen </a:t>
            </a:r>
            <a:r>
              <a:rPr lang="en-US" b="1" dirty="0"/>
              <a:t>why</a:t>
            </a:r>
            <a:r>
              <a:rPr lang="en-US" dirty="0"/>
              <a:t> the concept emerged: concentration, dependency, and shocks.</a:t>
            </a:r>
          </a:p>
          <a:p>
            <a:endParaRPr lang="en-US" dirty="0"/>
          </a:p>
          <a:p>
            <a:r>
              <a:rPr lang="en-US" b="1" dirty="0"/>
              <a:t>2 </a:t>
            </a:r>
            <a:r>
              <a:rPr lang="en-US" b="1" dirty="0" err="1"/>
              <a:t>Nyéléni</a:t>
            </a:r>
            <a:r>
              <a:rPr lang="en-US" dirty="0"/>
              <a:t> reframes the goal: not only “more food,” but </a:t>
            </a:r>
            <a:r>
              <a:rPr lang="en-US" b="1" dirty="0"/>
              <a:t>democratic control</a:t>
            </a:r>
            <a:r>
              <a:rPr lang="en-US" dirty="0"/>
              <a:t> and </a:t>
            </a:r>
            <a:r>
              <a:rPr lang="en-US" b="1" dirty="0"/>
              <a:t>ecological care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3 Justice matters</a:t>
            </a:r>
            <a:r>
              <a:rPr lang="en-US" dirty="0"/>
              <a:t>: ask </a:t>
            </a:r>
            <a:r>
              <a:rPr lang="en-US" i="1" dirty="0"/>
              <a:t>who benefits? who pays the costs?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4 Action tracks</a:t>
            </a:r>
            <a:r>
              <a:rPr lang="en-US" dirty="0"/>
              <a:t>: agroecology, short chains, co-ops, seed/knowledge commons, smarter procurement.</a:t>
            </a:r>
          </a:p>
          <a:p>
            <a:endParaRPr lang="en-US" b="1" dirty="0"/>
          </a:p>
          <a:p>
            <a:r>
              <a:rPr lang="en-US" b="1" dirty="0"/>
              <a:t>5 Metrics</a:t>
            </a:r>
            <a:r>
              <a:rPr lang="en-US" dirty="0"/>
              <a:t>: resilience (diversity, buffers), equity (access, livelihoods), agency (decision power).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This closes the “emergence” block and </a:t>
            </a:r>
            <a:r>
              <a:rPr lang="en-US" b="1" dirty="0"/>
              <a:t>sets up Module 2</a:t>
            </a:r>
            <a:r>
              <a:rPr lang="en-US" dirty="0"/>
              <a:t>: a deeper critique of the global agro-industrial model.</a:t>
            </a:r>
          </a:p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DBD6B1-A73B-8469-724B-FACB7D851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8817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46590-9B15-B9AE-6589-8ED2DA4AB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E391F46-A4A3-7D3A-F93F-4B28C1F07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632B1EC-44B5-0400-3784-123880EDD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1 We’ve seen </a:t>
            </a:r>
            <a:r>
              <a:rPr lang="en-US" b="1" dirty="0"/>
              <a:t>why</a:t>
            </a:r>
            <a:r>
              <a:rPr lang="en-US" dirty="0"/>
              <a:t> the concept emerged: concentration, dependency, and shocks.</a:t>
            </a:r>
          </a:p>
          <a:p>
            <a:endParaRPr lang="en-US" dirty="0"/>
          </a:p>
          <a:p>
            <a:r>
              <a:rPr lang="en-US" b="1" dirty="0"/>
              <a:t>2 </a:t>
            </a:r>
            <a:r>
              <a:rPr lang="en-US" b="1" dirty="0" err="1"/>
              <a:t>Nyéléni</a:t>
            </a:r>
            <a:r>
              <a:rPr lang="en-US" dirty="0"/>
              <a:t> reframes the goal: not only “more food,” but </a:t>
            </a:r>
            <a:r>
              <a:rPr lang="en-US" b="1" dirty="0"/>
              <a:t>democratic control</a:t>
            </a:r>
            <a:r>
              <a:rPr lang="en-US" dirty="0"/>
              <a:t> and </a:t>
            </a:r>
            <a:r>
              <a:rPr lang="en-US" b="1" dirty="0"/>
              <a:t>ecological care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3 Justice matters</a:t>
            </a:r>
            <a:r>
              <a:rPr lang="en-US" dirty="0"/>
              <a:t>: ask </a:t>
            </a:r>
            <a:r>
              <a:rPr lang="en-US" i="1" dirty="0"/>
              <a:t>who benefits? who pays the costs?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4 Action tracks</a:t>
            </a:r>
            <a:r>
              <a:rPr lang="en-US" dirty="0"/>
              <a:t>: agroecology, short chains, co-ops, seed/knowledge commons, smarter procurement.</a:t>
            </a:r>
          </a:p>
          <a:p>
            <a:endParaRPr lang="en-US" b="1" dirty="0"/>
          </a:p>
          <a:p>
            <a:r>
              <a:rPr lang="en-US" b="1" dirty="0"/>
              <a:t>5 Metrics</a:t>
            </a:r>
            <a:r>
              <a:rPr lang="en-US" dirty="0"/>
              <a:t>: resilience (diversity, buffers), equity (access, livelihoods), agency (decision power).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This closes the “emergence” block and </a:t>
            </a:r>
            <a:r>
              <a:rPr lang="en-US" b="1" dirty="0"/>
              <a:t>sets up Module 2</a:t>
            </a:r>
            <a:r>
              <a:rPr lang="en-US" dirty="0"/>
              <a:t>: a deeper critique of the global agro-industrial model.</a:t>
            </a:r>
          </a:p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30473B-2808-2A5A-E2CA-93B7A9527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27440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3DB73-3A18-DBCD-B9D0-87FA5B41A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4401AE-CB13-AF13-BC9D-36487A4E8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DB3B96-857E-A1EA-2C68-C8053F8F8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2CDCDC-6F90-02F6-69D3-4802777AB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58048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386BB-AAFA-5F06-E4EE-B9870A13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BCFA22-AEF0-8FEE-FE8A-12CFCA9FE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DE2A61-DB30-04E9-1B58-385E5AC8D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MENTIMETER 13 – 14 – 15 – 16 - 17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620249-FE8D-004F-C9AA-125A43D06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it-IT" noProof="0" smtClean="0"/>
              <a:t>27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3996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Speaker  MENTIMER 13</a:t>
            </a:r>
          </a:p>
          <a:p>
            <a:endParaRPr lang="en-US" b="1" dirty="0"/>
          </a:p>
          <a:p>
            <a:r>
              <a:rPr lang="en-US" dirty="0"/>
              <a:t>“We already know each other—so one quick warm-up: </a:t>
            </a:r>
            <a:r>
              <a:rPr lang="en-US" b="1" dirty="0"/>
              <a:t>name one daily food/drink habit</a:t>
            </a:r>
            <a:r>
              <a:rPr lang="en-US" dirty="0"/>
              <a:t> (e.g., morning espresso, yogurt, instant noodles).”</a:t>
            </a:r>
          </a:p>
          <a:p>
            <a:endParaRPr lang="en-US" dirty="0"/>
          </a:p>
          <a:p>
            <a:r>
              <a:rPr lang="en-US" dirty="0"/>
              <a:t>“Keep it to </a:t>
            </a:r>
            <a:r>
              <a:rPr lang="en-US" b="1" dirty="0"/>
              <a:t>one sentence</a:t>
            </a:r>
            <a:r>
              <a:rPr lang="en-US" dirty="0"/>
              <a:t>; I’ll jot a few on the board. We’ll use these examples later to reveal the </a:t>
            </a:r>
            <a:r>
              <a:rPr lang="en-US" b="1" dirty="0"/>
              <a:t>global chains</a:t>
            </a:r>
            <a:r>
              <a:rPr lang="en-US" dirty="0"/>
              <a:t> behind them.”</a:t>
            </a:r>
          </a:p>
          <a:p>
            <a:r>
              <a:rPr lang="en-US" dirty="0"/>
              <a:t>“Our goals: </a:t>
            </a:r>
            <a:r>
              <a:rPr lang="en-US" b="1" dirty="0"/>
              <a:t>challenge what feels ‘simple’</a:t>
            </a:r>
            <a:r>
              <a:rPr lang="en-US" dirty="0"/>
              <a:t> and </a:t>
            </a:r>
            <a:r>
              <a:rPr lang="en-US" b="1" dirty="0"/>
              <a:t>map power and logistics</a:t>
            </a:r>
            <a:r>
              <a:rPr lang="en-US" dirty="0"/>
              <a:t> behind everyday products.”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“Let’s ‘read’ this </a:t>
            </a:r>
            <a:r>
              <a:rPr lang="en-US" b="1" dirty="0"/>
              <a:t>moka</a:t>
            </a:r>
            <a:r>
              <a:rPr lang="en-US" dirty="0"/>
              <a:t>. One cup involves many chains.”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“</a:t>
            </a:r>
            <a:r>
              <a:rPr lang="en-US" b="1" dirty="0"/>
              <a:t>Beans</a:t>
            </a:r>
            <a:r>
              <a:rPr lang="en-US" dirty="0"/>
              <a:t>: origin (e.g., Brazil/Ethiopia), farming system, certification, </a:t>
            </a:r>
            <a:r>
              <a:rPr lang="en-US" b="1" dirty="0"/>
              <a:t>roasting</a:t>
            </a:r>
            <a:r>
              <a:rPr lang="en-US" dirty="0"/>
              <a:t> and packaging.”</a:t>
            </a:r>
          </a:p>
          <a:p>
            <a:r>
              <a:rPr lang="en-US" dirty="0"/>
              <a:t>“</a:t>
            </a:r>
            <a:r>
              <a:rPr lang="en-US" b="1" dirty="0"/>
              <a:t>Water &amp; energy</a:t>
            </a:r>
            <a:r>
              <a:rPr lang="en-US" dirty="0"/>
              <a:t>: utilities, grid/gas; cost and environmental footprint.”</a:t>
            </a:r>
          </a:p>
          <a:p>
            <a:r>
              <a:rPr lang="en-US" dirty="0"/>
              <a:t>“</a:t>
            </a:r>
            <a:r>
              <a:rPr lang="en-US" b="1" dirty="0"/>
              <a:t>Moka</a:t>
            </a:r>
            <a:r>
              <a:rPr lang="en-US" dirty="0"/>
              <a:t>: aluminum/steel supply, manufacturing, distribution; </a:t>
            </a:r>
            <a:r>
              <a:rPr lang="en-US" b="1" dirty="0"/>
              <a:t>maintenance &amp; lifespan</a:t>
            </a:r>
            <a:r>
              <a:rPr lang="en-US" dirty="0"/>
              <a:t>.”</a:t>
            </a:r>
          </a:p>
          <a:p>
            <a:r>
              <a:rPr lang="en-US" dirty="0"/>
              <a:t>“</a:t>
            </a:r>
            <a:r>
              <a:rPr lang="en-US" b="1" dirty="0"/>
              <a:t>Cup/spoon</a:t>
            </a:r>
            <a:r>
              <a:rPr lang="en-US" dirty="0"/>
              <a:t>: materials (ceramic/steel), production, transport; dishwashing energy.”</a:t>
            </a:r>
          </a:p>
          <a:p>
            <a:r>
              <a:rPr lang="en-US" dirty="0"/>
              <a:t>“</a:t>
            </a:r>
            <a:r>
              <a:rPr lang="en-US" b="1" dirty="0"/>
              <a:t>Sugar/milk</a:t>
            </a:r>
            <a:r>
              <a:rPr lang="en-US" dirty="0"/>
              <a:t>: sugarcane/beet chains; dairy or plant-based alternatives.”</a:t>
            </a:r>
          </a:p>
          <a:p>
            <a:r>
              <a:rPr lang="en-US" dirty="0"/>
              <a:t>“For each: </a:t>
            </a:r>
            <a:r>
              <a:rPr lang="en-US" b="1" dirty="0"/>
              <a:t>where from, who made it, how it moved, who earns, who decides price/availability</a:t>
            </a:r>
            <a:r>
              <a:rPr lang="en-US" dirty="0"/>
              <a:t>.”</a:t>
            </a:r>
          </a:p>
          <a:p>
            <a:r>
              <a:rPr lang="en-US" dirty="0"/>
              <a:t>“Goal: see the </a:t>
            </a:r>
            <a:r>
              <a:rPr lang="en-US" b="1" dirty="0"/>
              <a:t>actors &amp; power</a:t>
            </a:r>
            <a:r>
              <a:rPr lang="en-US" dirty="0"/>
              <a:t> in a daily act—this prepares us for value chains, Big Food, and crises.”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0998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D42D-3221-627B-E317-A5C2A9868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FB78FA-6011-D71B-5E1B-B29FEEBBD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E0A94C-6DB6-FF1F-0806-5FC903EC3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MENTIMETER 13 – 14 – 15 – 16 - 17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2F15FA-6DCA-BA04-DC58-0410379B8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653484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3E1B-BACF-DB04-5DFD-D380CFAFA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3927C1B-8ED1-29B5-0978-769DAA5DD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181C00A-7522-D2DE-86A3-B93F397A5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Message:</a:t>
            </a:r>
            <a:r>
              <a:rPr lang="en-US" dirty="0"/>
              <a:t> Even a “simple” moka involves </a:t>
            </a:r>
            <a:r>
              <a:rPr lang="en-US" b="1" dirty="0"/>
              <a:t>hundreds of workers</a:t>
            </a:r>
            <a:r>
              <a:rPr lang="en-US" dirty="0"/>
              <a:t> and </a:t>
            </a:r>
            <a:r>
              <a:rPr lang="en-US" b="1" dirty="0"/>
              <a:t>dozens of firms</a:t>
            </a:r>
            <a:r>
              <a:rPr lang="en-US" dirty="0"/>
              <a:t> across </a:t>
            </a:r>
            <a:r>
              <a:rPr lang="en-US" b="1" dirty="0"/>
              <a:t>~10–19 countries</a:t>
            </a:r>
            <a:r>
              <a:rPr lang="en-US" dirty="0"/>
              <a:t>. Food isn’t just calories; it’s </a:t>
            </a:r>
            <a:r>
              <a:rPr lang="en-US" b="1" dirty="0"/>
              <a:t>chains, power and places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it-IT" b="1" dirty="0" err="1"/>
              <a:t>What’s</a:t>
            </a:r>
            <a:r>
              <a:rPr lang="it-IT" b="1" dirty="0"/>
              <a:t> in </a:t>
            </a:r>
            <a:r>
              <a:rPr lang="it-IT" b="1" dirty="0" err="1"/>
              <a:t>each</a:t>
            </a:r>
            <a:r>
              <a:rPr lang="it-IT" b="1" dirty="0"/>
              <a:t> </a:t>
            </a:r>
            <a:r>
              <a:rPr lang="it-IT" b="1" dirty="0" err="1"/>
              <a:t>count</a:t>
            </a:r>
            <a:r>
              <a:rPr lang="it-IT" b="1" dirty="0"/>
              <a:t> (</a:t>
            </a:r>
            <a:r>
              <a:rPr lang="it-IT" b="1" dirty="0" err="1"/>
              <a:t>quick</a:t>
            </a:r>
            <a:r>
              <a:rPr lang="it-IT" b="1" dirty="0"/>
              <a:t> checklist)</a:t>
            </a:r>
          </a:p>
          <a:p>
            <a:r>
              <a:rPr lang="it-IT" b="1" dirty="0"/>
              <a:t>Coffee </a:t>
            </a:r>
            <a:r>
              <a:rPr lang="it-IT" b="1" dirty="0" err="1"/>
              <a:t>beans</a:t>
            </a:r>
            <a:r>
              <a:rPr lang="it-IT" b="1" dirty="0"/>
              <a:t> (10 g </a:t>
            </a:r>
            <a:r>
              <a:rPr lang="it-IT" b="1" dirty="0" err="1"/>
              <a:t>roasted</a:t>
            </a:r>
            <a:r>
              <a:rPr lang="it-IT" b="1" dirty="0"/>
              <a:t>, ≈12 g green)</a:t>
            </a:r>
            <a:endParaRPr lang="it-IT" dirty="0"/>
          </a:p>
          <a:p>
            <a:r>
              <a:rPr lang="it-IT" dirty="0"/>
              <a:t>Farm </a:t>
            </a:r>
            <a:r>
              <a:rPr lang="it-IT" dirty="0" err="1"/>
              <a:t>household</a:t>
            </a:r>
            <a:r>
              <a:rPr lang="it-IT" dirty="0"/>
              <a:t> (3–5) + </a:t>
            </a:r>
            <a:r>
              <a:rPr lang="it-IT" dirty="0" err="1"/>
              <a:t>seasonal</a:t>
            </a:r>
            <a:r>
              <a:rPr lang="it-IT" dirty="0"/>
              <a:t> </a:t>
            </a:r>
            <a:r>
              <a:rPr lang="it-IT" dirty="0" err="1"/>
              <a:t>pickers</a:t>
            </a:r>
            <a:r>
              <a:rPr lang="it-IT" dirty="0"/>
              <a:t> (5–20)</a:t>
            </a:r>
          </a:p>
          <a:p>
            <a:r>
              <a:rPr lang="it-IT" dirty="0"/>
              <a:t>Cooperative/</a:t>
            </a:r>
            <a:r>
              <a:rPr lang="it-IT" dirty="0" err="1"/>
              <a:t>wet</a:t>
            </a:r>
            <a:r>
              <a:rPr lang="it-IT" dirty="0"/>
              <a:t> </a:t>
            </a:r>
            <a:r>
              <a:rPr lang="it-IT" dirty="0" err="1"/>
              <a:t>mill</a:t>
            </a:r>
            <a:r>
              <a:rPr lang="it-IT" dirty="0"/>
              <a:t> (8–15), dry </a:t>
            </a:r>
            <a:r>
              <a:rPr lang="it-IT" dirty="0" err="1"/>
              <a:t>mill</a:t>
            </a:r>
            <a:r>
              <a:rPr lang="it-IT" dirty="0"/>
              <a:t> (10–20)</a:t>
            </a:r>
          </a:p>
          <a:p>
            <a:r>
              <a:rPr lang="it-IT" dirty="0"/>
              <a:t>Local </a:t>
            </a:r>
            <a:r>
              <a:rPr lang="it-IT" dirty="0" err="1"/>
              <a:t>trucking</a:t>
            </a:r>
            <a:r>
              <a:rPr lang="it-IT" dirty="0"/>
              <a:t> (2–4), export office (5–12), port </a:t>
            </a:r>
            <a:r>
              <a:rPr lang="it-IT" dirty="0" err="1"/>
              <a:t>handlers</a:t>
            </a:r>
            <a:r>
              <a:rPr lang="it-IT" dirty="0"/>
              <a:t> (10–20)</a:t>
            </a:r>
          </a:p>
          <a:p>
            <a:r>
              <a:rPr lang="it-IT" dirty="0" err="1"/>
              <a:t>Ship</a:t>
            </a:r>
            <a:r>
              <a:rPr lang="it-IT" dirty="0"/>
              <a:t> crew (20–25), import customs/</a:t>
            </a:r>
            <a:r>
              <a:rPr lang="it-IT" dirty="0" err="1"/>
              <a:t>warehouse</a:t>
            </a:r>
            <a:r>
              <a:rPr lang="it-IT" dirty="0"/>
              <a:t> (5–10)</a:t>
            </a:r>
          </a:p>
          <a:p>
            <a:r>
              <a:rPr lang="it-IT" dirty="0" err="1"/>
              <a:t>Roastery</a:t>
            </a:r>
            <a:r>
              <a:rPr lang="it-IT" dirty="0"/>
              <a:t> (8–20), packaging line (3–6)</a:t>
            </a:r>
          </a:p>
          <a:p>
            <a:r>
              <a:rPr lang="it-IT" dirty="0"/>
              <a:t>National distributor/DC (5–10), store </a:t>
            </a:r>
            <a:r>
              <a:rPr lang="it-IT" dirty="0" err="1"/>
              <a:t>receiving</a:t>
            </a:r>
            <a:r>
              <a:rPr lang="it-IT" dirty="0"/>
              <a:t> + </a:t>
            </a:r>
            <a:r>
              <a:rPr lang="it-IT" dirty="0" err="1"/>
              <a:t>shelf</a:t>
            </a:r>
            <a:r>
              <a:rPr lang="it-IT" dirty="0"/>
              <a:t> + </a:t>
            </a:r>
            <a:r>
              <a:rPr lang="it-IT" dirty="0" err="1"/>
              <a:t>cashier</a:t>
            </a:r>
            <a:r>
              <a:rPr lang="it-IT" dirty="0"/>
              <a:t> (5–15)</a:t>
            </a:r>
          </a:p>
          <a:p>
            <a:r>
              <a:rPr lang="it-IT" b="1" dirty="0"/>
              <a:t>Water &amp; energy</a:t>
            </a:r>
            <a:endParaRPr lang="it-IT" dirty="0"/>
          </a:p>
          <a:p>
            <a:r>
              <a:rPr lang="it-IT" dirty="0"/>
              <a:t>Water </a:t>
            </a:r>
            <a:r>
              <a:rPr lang="it-IT" dirty="0" err="1"/>
              <a:t>plant</a:t>
            </a:r>
            <a:r>
              <a:rPr lang="it-IT" dirty="0"/>
              <a:t> ops (1–3), </a:t>
            </a:r>
            <a:r>
              <a:rPr lang="it-IT" dirty="0" err="1"/>
              <a:t>grid</a:t>
            </a:r>
            <a:r>
              <a:rPr lang="it-IT" dirty="0"/>
              <a:t>/power </a:t>
            </a:r>
            <a:r>
              <a:rPr lang="it-IT" dirty="0" err="1"/>
              <a:t>roles</a:t>
            </a:r>
            <a:r>
              <a:rPr lang="it-IT" dirty="0"/>
              <a:t> </a:t>
            </a:r>
            <a:r>
              <a:rPr lang="it-IT" dirty="0" err="1"/>
              <a:t>touching</a:t>
            </a:r>
            <a:r>
              <a:rPr lang="it-IT" dirty="0"/>
              <a:t> </a:t>
            </a:r>
            <a:r>
              <a:rPr lang="it-IT" dirty="0" err="1"/>
              <a:t>household</a:t>
            </a:r>
            <a:r>
              <a:rPr lang="it-IT" dirty="0"/>
              <a:t> use (4–12)</a:t>
            </a:r>
          </a:p>
          <a:p>
            <a:r>
              <a:rPr lang="it-IT" b="1" dirty="0"/>
              <a:t>Moka </a:t>
            </a:r>
            <a:r>
              <a:rPr lang="it-IT" b="1" dirty="0" err="1"/>
              <a:t>pot</a:t>
            </a:r>
            <a:r>
              <a:rPr lang="it-IT" b="1" dirty="0"/>
              <a:t> (</a:t>
            </a:r>
            <a:r>
              <a:rPr lang="it-IT" b="1" dirty="0" err="1"/>
              <a:t>aluminum</a:t>
            </a:r>
            <a:r>
              <a:rPr lang="it-IT" b="1" dirty="0"/>
              <a:t>, one-off)</a:t>
            </a:r>
            <a:endParaRPr lang="it-IT" dirty="0"/>
          </a:p>
          <a:p>
            <a:r>
              <a:rPr lang="it-IT" dirty="0"/>
              <a:t>Bauxite mining (10–30), </a:t>
            </a:r>
            <a:r>
              <a:rPr lang="it-IT" dirty="0" err="1"/>
              <a:t>alumina</a:t>
            </a:r>
            <a:r>
              <a:rPr lang="it-IT" dirty="0"/>
              <a:t> </a:t>
            </a:r>
            <a:r>
              <a:rPr lang="it-IT" dirty="0" err="1"/>
              <a:t>refinery</a:t>
            </a:r>
            <a:r>
              <a:rPr lang="it-IT" dirty="0"/>
              <a:t> (20–50), </a:t>
            </a:r>
            <a:r>
              <a:rPr lang="it-IT" dirty="0" err="1"/>
              <a:t>smelter</a:t>
            </a:r>
            <a:r>
              <a:rPr lang="it-IT" dirty="0"/>
              <a:t> (50–150)</a:t>
            </a:r>
          </a:p>
          <a:p>
            <a:r>
              <a:rPr lang="it-IT" dirty="0" err="1"/>
              <a:t>Ingot</a:t>
            </a:r>
            <a:r>
              <a:rPr lang="it-IT" dirty="0"/>
              <a:t>/</a:t>
            </a:r>
            <a:r>
              <a:rPr lang="it-IT" dirty="0" err="1"/>
              <a:t>rolling</a:t>
            </a:r>
            <a:r>
              <a:rPr lang="it-IT" dirty="0"/>
              <a:t>/</a:t>
            </a:r>
            <a:r>
              <a:rPr lang="it-IT" dirty="0" err="1"/>
              <a:t>extrusion</a:t>
            </a:r>
            <a:r>
              <a:rPr lang="it-IT" dirty="0"/>
              <a:t> (20–50), die-casting/assembly/QC (30–80)</a:t>
            </a:r>
          </a:p>
          <a:p>
            <a:r>
              <a:rPr lang="it-IT" dirty="0"/>
              <a:t>Packaging (5–10), </a:t>
            </a:r>
            <a:r>
              <a:rPr lang="it-IT" dirty="0" err="1"/>
              <a:t>logistics</a:t>
            </a:r>
            <a:r>
              <a:rPr lang="it-IT" dirty="0"/>
              <a:t> &amp; ports (10–20), </a:t>
            </a:r>
            <a:r>
              <a:rPr lang="it-IT" dirty="0" err="1"/>
              <a:t>wholesale</a:t>
            </a:r>
            <a:r>
              <a:rPr lang="it-IT" dirty="0"/>
              <a:t>/retail (5–10)</a:t>
            </a:r>
          </a:p>
          <a:p>
            <a:r>
              <a:rPr lang="it-IT" b="1" dirty="0" err="1"/>
              <a:t>Ceramic</a:t>
            </a:r>
            <a:r>
              <a:rPr lang="it-IT" b="1" dirty="0"/>
              <a:t> </a:t>
            </a:r>
            <a:r>
              <a:rPr lang="it-IT" b="1" dirty="0" err="1"/>
              <a:t>cup</a:t>
            </a:r>
            <a:r>
              <a:rPr lang="it-IT" b="1" dirty="0"/>
              <a:t> (one-off)</a:t>
            </a:r>
            <a:endParaRPr lang="it-IT" dirty="0"/>
          </a:p>
          <a:p>
            <a:r>
              <a:rPr lang="it-IT" dirty="0" err="1"/>
              <a:t>Kaolin</a:t>
            </a:r>
            <a:r>
              <a:rPr lang="it-IT" dirty="0"/>
              <a:t>/</a:t>
            </a:r>
            <a:r>
              <a:rPr lang="it-IT" dirty="0" err="1"/>
              <a:t>clay</a:t>
            </a:r>
            <a:r>
              <a:rPr lang="it-IT" dirty="0"/>
              <a:t> mining (10–30), </a:t>
            </a:r>
            <a:r>
              <a:rPr lang="it-IT" dirty="0" err="1"/>
              <a:t>glaze</a:t>
            </a:r>
            <a:r>
              <a:rPr lang="it-IT" dirty="0"/>
              <a:t>/</a:t>
            </a:r>
            <a:r>
              <a:rPr lang="it-IT" dirty="0" err="1"/>
              <a:t>chemicals</a:t>
            </a:r>
            <a:r>
              <a:rPr lang="it-IT" dirty="0"/>
              <a:t> (5–15)</a:t>
            </a:r>
          </a:p>
          <a:p>
            <a:r>
              <a:rPr lang="it-IT" dirty="0" err="1"/>
              <a:t>Ceramic</a:t>
            </a:r>
            <a:r>
              <a:rPr lang="it-IT" dirty="0"/>
              <a:t> </a:t>
            </a:r>
            <a:r>
              <a:rPr lang="it-IT" dirty="0" err="1"/>
              <a:t>factory</a:t>
            </a:r>
            <a:r>
              <a:rPr lang="it-IT" dirty="0"/>
              <a:t> (</a:t>
            </a:r>
            <a:r>
              <a:rPr lang="it-IT" dirty="0" err="1"/>
              <a:t>forming</a:t>
            </a:r>
            <a:r>
              <a:rPr lang="it-IT" dirty="0"/>
              <a:t>, </a:t>
            </a:r>
            <a:r>
              <a:rPr lang="it-IT" dirty="0" err="1"/>
              <a:t>firing</a:t>
            </a:r>
            <a:r>
              <a:rPr lang="it-IT" dirty="0"/>
              <a:t>, </a:t>
            </a:r>
            <a:r>
              <a:rPr lang="it-IT" dirty="0" err="1"/>
              <a:t>decoration</a:t>
            </a:r>
            <a:r>
              <a:rPr lang="it-IT" dirty="0"/>
              <a:t>) (30–80)</a:t>
            </a:r>
          </a:p>
          <a:p>
            <a:r>
              <a:rPr lang="it-IT" dirty="0"/>
              <a:t>Packaging (5–10), </a:t>
            </a:r>
            <a:r>
              <a:rPr lang="it-IT" dirty="0" err="1"/>
              <a:t>logistics</a:t>
            </a:r>
            <a:r>
              <a:rPr lang="it-IT" dirty="0"/>
              <a:t> &amp; retail (10–30)</a:t>
            </a:r>
          </a:p>
          <a:p>
            <a:r>
              <a:rPr lang="it-IT" b="1" dirty="0" err="1"/>
              <a:t>Stainless</a:t>
            </a:r>
            <a:r>
              <a:rPr lang="it-IT" b="1" dirty="0"/>
              <a:t> </a:t>
            </a:r>
            <a:r>
              <a:rPr lang="it-IT" b="1" dirty="0" err="1"/>
              <a:t>steel</a:t>
            </a:r>
            <a:r>
              <a:rPr lang="it-IT" b="1" dirty="0"/>
              <a:t> </a:t>
            </a:r>
            <a:r>
              <a:rPr lang="it-IT" b="1" dirty="0" err="1"/>
              <a:t>spoon</a:t>
            </a:r>
            <a:r>
              <a:rPr lang="it-IT" b="1" dirty="0"/>
              <a:t> (one-off)</a:t>
            </a:r>
            <a:endParaRPr lang="it-IT" dirty="0"/>
          </a:p>
          <a:p>
            <a:r>
              <a:rPr lang="it-IT" dirty="0" err="1"/>
              <a:t>Iron</a:t>
            </a:r>
            <a:r>
              <a:rPr lang="it-IT" dirty="0"/>
              <a:t> ore/coking </a:t>
            </a:r>
            <a:r>
              <a:rPr lang="it-IT" dirty="0" err="1"/>
              <a:t>coal</a:t>
            </a:r>
            <a:r>
              <a:rPr lang="it-IT" dirty="0"/>
              <a:t> mining (20–60), </a:t>
            </a:r>
            <a:r>
              <a:rPr lang="it-IT" dirty="0" err="1"/>
              <a:t>steelmaking</a:t>
            </a:r>
            <a:r>
              <a:rPr lang="it-IT" dirty="0"/>
              <a:t> (50–150)</a:t>
            </a:r>
          </a:p>
          <a:p>
            <a:r>
              <a:rPr lang="it-IT" dirty="0"/>
              <a:t>Rolling/</a:t>
            </a:r>
            <a:r>
              <a:rPr lang="it-IT" dirty="0" err="1"/>
              <a:t>wire</a:t>
            </a:r>
            <a:r>
              <a:rPr lang="it-IT" dirty="0"/>
              <a:t> (20–50), </a:t>
            </a:r>
            <a:r>
              <a:rPr lang="it-IT" dirty="0" err="1"/>
              <a:t>utensil</a:t>
            </a:r>
            <a:r>
              <a:rPr lang="it-IT" dirty="0"/>
              <a:t> </a:t>
            </a:r>
            <a:r>
              <a:rPr lang="it-IT" dirty="0" err="1"/>
              <a:t>stamping</a:t>
            </a:r>
            <a:r>
              <a:rPr lang="it-IT" dirty="0"/>
              <a:t>/</a:t>
            </a:r>
            <a:r>
              <a:rPr lang="it-IT" dirty="0" err="1"/>
              <a:t>polish</a:t>
            </a:r>
            <a:r>
              <a:rPr lang="it-IT" dirty="0"/>
              <a:t> (30–70)</a:t>
            </a:r>
          </a:p>
          <a:p>
            <a:r>
              <a:rPr lang="it-IT" dirty="0"/>
              <a:t>Packaging (5–10), </a:t>
            </a:r>
            <a:r>
              <a:rPr lang="it-IT" dirty="0" err="1"/>
              <a:t>logistics</a:t>
            </a:r>
            <a:r>
              <a:rPr lang="it-IT" dirty="0"/>
              <a:t> &amp; retail (10–20)</a:t>
            </a:r>
          </a:p>
          <a:p>
            <a:r>
              <a:rPr lang="it-IT" b="1" dirty="0"/>
              <a:t>Sugar (5 g, per </a:t>
            </a:r>
            <a:r>
              <a:rPr lang="it-IT" b="1" dirty="0" err="1"/>
              <a:t>cup</a:t>
            </a:r>
            <a:r>
              <a:rPr lang="it-IT" b="1" dirty="0"/>
              <a:t>)</a:t>
            </a:r>
            <a:endParaRPr lang="it-IT" dirty="0"/>
          </a:p>
          <a:p>
            <a:r>
              <a:rPr lang="it-IT" dirty="0"/>
              <a:t>Cane/</a:t>
            </a:r>
            <a:r>
              <a:rPr lang="it-IT" dirty="0" err="1"/>
              <a:t>beet</a:t>
            </a:r>
            <a:r>
              <a:rPr lang="it-IT" dirty="0"/>
              <a:t> </a:t>
            </a:r>
            <a:r>
              <a:rPr lang="it-IT" dirty="0" err="1"/>
              <a:t>growers</a:t>
            </a:r>
            <a:r>
              <a:rPr lang="it-IT" dirty="0"/>
              <a:t> &amp; </a:t>
            </a:r>
            <a:r>
              <a:rPr lang="it-IT" dirty="0" err="1"/>
              <a:t>harvesters</a:t>
            </a:r>
            <a:r>
              <a:rPr lang="it-IT" dirty="0"/>
              <a:t> (10–30), </a:t>
            </a:r>
            <a:r>
              <a:rPr lang="it-IT" dirty="0" err="1"/>
              <a:t>mill</a:t>
            </a:r>
            <a:r>
              <a:rPr lang="it-IT" dirty="0"/>
              <a:t>/</a:t>
            </a:r>
            <a:r>
              <a:rPr lang="it-IT" dirty="0" err="1"/>
              <a:t>refinery</a:t>
            </a:r>
            <a:r>
              <a:rPr lang="it-IT" dirty="0"/>
              <a:t> (30–60)</a:t>
            </a:r>
          </a:p>
          <a:p>
            <a:r>
              <a:rPr lang="it-IT" dirty="0" err="1"/>
              <a:t>Logistics</a:t>
            </a:r>
            <a:r>
              <a:rPr lang="it-IT" dirty="0"/>
              <a:t> (10–20), packaging/retail DC (5–10)</a:t>
            </a:r>
          </a:p>
          <a:p>
            <a:r>
              <a:rPr lang="it-IT" b="1" dirty="0"/>
              <a:t>“</a:t>
            </a:r>
            <a:r>
              <a:rPr lang="it-IT" b="1" dirty="0" err="1"/>
              <a:t>Other</a:t>
            </a:r>
            <a:r>
              <a:rPr lang="it-IT" b="1" dirty="0"/>
              <a:t> hands” </a:t>
            </a:r>
            <a:r>
              <a:rPr lang="it-IT" b="1" dirty="0" err="1"/>
              <a:t>often</a:t>
            </a:r>
            <a:r>
              <a:rPr lang="it-IT" b="1" dirty="0"/>
              <a:t> </a:t>
            </a:r>
            <a:r>
              <a:rPr lang="it-IT" b="1" dirty="0" err="1"/>
              <a:t>invisible</a:t>
            </a:r>
            <a:endParaRPr lang="it-IT" dirty="0"/>
          </a:p>
          <a:p>
            <a:r>
              <a:rPr lang="it-IT" dirty="0" err="1"/>
              <a:t>Certification</a:t>
            </a:r>
            <a:r>
              <a:rPr lang="it-IT" dirty="0"/>
              <a:t> &amp; audits (2–5), </a:t>
            </a:r>
            <a:r>
              <a:rPr lang="it-IT" dirty="0" err="1"/>
              <a:t>finance</a:t>
            </a:r>
            <a:r>
              <a:rPr lang="it-IT" dirty="0"/>
              <a:t>/insurance (3–8), standards/testing (1–3), </a:t>
            </a:r>
            <a:r>
              <a:rPr lang="it-IT" dirty="0" err="1"/>
              <a:t>municipal</a:t>
            </a:r>
            <a:r>
              <a:rPr lang="it-IT" dirty="0"/>
              <a:t> </a:t>
            </a:r>
            <a:r>
              <a:rPr lang="it-IT" dirty="0" err="1"/>
              <a:t>waste</a:t>
            </a:r>
            <a:r>
              <a:rPr lang="it-IT" dirty="0"/>
              <a:t>/ </a:t>
            </a:r>
            <a:r>
              <a:rPr lang="it-IT" dirty="0" err="1"/>
              <a:t>recycling</a:t>
            </a:r>
            <a:r>
              <a:rPr lang="it-IT" dirty="0"/>
              <a:t> (5–10)</a:t>
            </a:r>
          </a:p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652BC9-0607-792A-6F5E-4C94A5AF4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40383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52529-93A3-4B23-5CBB-2C47AB131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6143F5C-DA99-C97A-C9D5-481B3E683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978184-08F3-FB26-D353-BF3841430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5267FA-3C5F-E022-A25F-C1641CBBF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28819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AE8A-D5D5-6CF4-190D-21E89426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52DE24-33E2-36F7-73E6-4943A1E10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11CFB32-8B54-C8E5-3DA4-2F4D38D7F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“In Module 2 we look at the </a:t>
            </a:r>
            <a:r>
              <a:rPr lang="en-US" b="1" dirty="0"/>
              <a:t>system level</a:t>
            </a:r>
            <a:r>
              <a:rPr lang="en-US" dirty="0"/>
              <a:t>: chains, trade, and who holds </a:t>
            </a:r>
            <a:r>
              <a:rPr lang="en-US" b="1" dirty="0"/>
              <a:t>power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/>
              <a:t>“First, </a:t>
            </a:r>
            <a:r>
              <a:rPr lang="en-US" b="1" dirty="0"/>
              <a:t>value chains</a:t>
            </a:r>
            <a:r>
              <a:rPr lang="en-US" dirty="0"/>
              <a:t>: where is value captured, and where are farmers/workers </a:t>
            </a:r>
            <a:r>
              <a:rPr lang="en-US" b="1" dirty="0"/>
              <a:t>price takers</a:t>
            </a:r>
            <a:r>
              <a:rPr lang="en-US" dirty="0"/>
              <a:t>?”</a:t>
            </a:r>
          </a:p>
          <a:p>
            <a:endParaRPr lang="en-US" dirty="0"/>
          </a:p>
          <a:p>
            <a:r>
              <a:rPr lang="en-US" dirty="0"/>
              <a:t>“Second, </a:t>
            </a:r>
            <a:r>
              <a:rPr lang="en-US" b="1" dirty="0"/>
              <a:t>trade dependence</a:t>
            </a:r>
            <a:r>
              <a:rPr lang="en-US" dirty="0"/>
              <a:t>: what we </a:t>
            </a:r>
            <a:r>
              <a:rPr lang="en-US" b="1" dirty="0"/>
              <a:t>must import</a:t>
            </a:r>
            <a:r>
              <a:rPr lang="en-US" dirty="0"/>
              <a:t> (staples, feed, fertilizers) and what we </a:t>
            </a:r>
            <a:r>
              <a:rPr lang="en-US" b="1" dirty="0"/>
              <a:t>must export</a:t>
            </a:r>
            <a:r>
              <a:rPr lang="en-US" dirty="0"/>
              <a:t> to survive.”</a:t>
            </a:r>
          </a:p>
          <a:p>
            <a:endParaRPr lang="en-US" dirty="0"/>
          </a:p>
          <a:p>
            <a:r>
              <a:rPr lang="en-US" dirty="0"/>
              <a:t>“Third, the role of </a:t>
            </a:r>
            <a:r>
              <a:rPr lang="en-US" b="1" dirty="0"/>
              <a:t>Big Food</a:t>
            </a:r>
            <a:r>
              <a:rPr lang="en-US" dirty="0"/>
              <a:t>: consolidation in seeds, trading, retail; </a:t>
            </a:r>
            <a:r>
              <a:rPr lang="en-US" b="1" dirty="0"/>
              <a:t>ultra-processed foods</a:t>
            </a:r>
            <a:r>
              <a:rPr lang="en-US" dirty="0"/>
              <a:t> shaping diets; land and processing hubs steering territories.”</a:t>
            </a:r>
          </a:p>
          <a:p>
            <a:endParaRPr lang="en-US" dirty="0"/>
          </a:p>
          <a:p>
            <a:r>
              <a:rPr lang="en-US" dirty="0"/>
              <a:t>“Fourth, </a:t>
            </a:r>
            <a:r>
              <a:rPr lang="en-US" b="1" dirty="0"/>
              <a:t>crises</a:t>
            </a:r>
            <a:r>
              <a:rPr lang="en-US" dirty="0"/>
              <a:t>: price spikes, fragile logistics, and climate extremes create </a:t>
            </a:r>
            <a:r>
              <a:rPr lang="en-US" b="1" dirty="0"/>
              <a:t>cascade risks</a:t>
            </a:r>
            <a:r>
              <a:rPr lang="en-US" dirty="0"/>
              <a:t> in long chains.”</a:t>
            </a:r>
          </a:p>
          <a:p>
            <a:endParaRPr lang="en-US" dirty="0"/>
          </a:p>
          <a:p>
            <a:r>
              <a:rPr lang="en-US" dirty="0"/>
              <a:t>“Fifth, </a:t>
            </a:r>
            <a:r>
              <a:rPr lang="en-US" b="1" dirty="0"/>
              <a:t>inequalities of access</a:t>
            </a:r>
            <a:r>
              <a:rPr lang="en-US" dirty="0"/>
              <a:t>: cheap UPFs vs costly fresh foods; place, race, gender, and income shape diets; we see </a:t>
            </a:r>
            <a:r>
              <a:rPr lang="en-US" b="1" dirty="0"/>
              <a:t>malnutrition next to waste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/>
              <a:t>“Goal for today: use </a:t>
            </a:r>
            <a:r>
              <a:rPr lang="en-US" b="1" dirty="0"/>
              <a:t>quick diagnostics</a:t>
            </a:r>
            <a:r>
              <a:rPr lang="en-US" dirty="0"/>
              <a:t> to make these issues visible and select </a:t>
            </a:r>
            <a:r>
              <a:rPr lang="en-US" b="1" dirty="0"/>
              <a:t>realistic levers</a:t>
            </a:r>
            <a:r>
              <a:rPr lang="en-US" dirty="0"/>
              <a:t> to act.”</a:t>
            </a:r>
          </a:p>
          <a:p>
            <a:br>
              <a:rPr lang="en-US" dirty="0"/>
            </a:br>
            <a:r>
              <a:rPr lang="en-US" dirty="0" err="1"/>
              <a:t>Biblio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“Reading anchors for this lens: </a:t>
            </a:r>
            <a:r>
              <a:rPr lang="en-US" b="1" dirty="0"/>
              <a:t>Patel (2007)</a:t>
            </a:r>
            <a:r>
              <a:rPr lang="en-US" dirty="0"/>
              <a:t> on power/concentration; </a:t>
            </a:r>
            <a:r>
              <a:rPr lang="en-US" b="1" dirty="0"/>
              <a:t>Gálvez (2018)</a:t>
            </a:r>
            <a:r>
              <a:rPr lang="en-US" dirty="0"/>
              <a:t> on trade &amp; diets; </a:t>
            </a:r>
            <a:r>
              <a:rPr lang="en-US" b="1" dirty="0"/>
              <a:t>Reese (2019)</a:t>
            </a:r>
            <a:r>
              <a:rPr lang="en-US" dirty="0"/>
              <a:t> on access/justice; </a:t>
            </a:r>
            <a:r>
              <a:rPr lang="en-US" b="1" dirty="0"/>
              <a:t>Shiva (2015)</a:t>
            </a:r>
            <a:r>
              <a:rPr lang="en-US" dirty="0"/>
              <a:t> on agroecology; </a:t>
            </a:r>
            <a:r>
              <a:rPr lang="en-US" b="1" dirty="0"/>
              <a:t>Moseley (2022)</a:t>
            </a:r>
            <a:r>
              <a:rPr lang="en-US" dirty="0"/>
              <a:t> on decolonizing paths; </a:t>
            </a:r>
            <a:r>
              <a:rPr lang="en-US" b="1" dirty="0" err="1"/>
              <a:t>Abis</a:t>
            </a:r>
            <a:r>
              <a:rPr lang="en-US" b="1" dirty="0"/>
              <a:t> (2024)</a:t>
            </a:r>
            <a:r>
              <a:rPr lang="en-US" dirty="0"/>
              <a:t> on shocks/logistics; </a:t>
            </a:r>
            <a:r>
              <a:rPr lang="en-US" b="1" dirty="0" err="1"/>
              <a:t>Attac</a:t>
            </a:r>
            <a:r>
              <a:rPr lang="en-US" b="1" dirty="0"/>
              <a:t> (2009)</a:t>
            </a:r>
            <a:r>
              <a:rPr lang="en-US" dirty="0"/>
              <a:t> on EU levers.”</a:t>
            </a:r>
          </a:p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5682ED-AB20-A904-1550-09C5D7D0E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79040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Global chains are </a:t>
            </a:r>
            <a:r>
              <a:rPr lang="en-US" b="1" dirty="0"/>
              <a:t>long</a:t>
            </a:r>
            <a:r>
              <a:rPr lang="en-US" dirty="0"/>
              <a:t> and </a:t>
            </a:r>
            <a:r>
              <a:rPr lang="en-US" b="1" dirty="0"/>
              <a:t>rule-heavy</a:t>
            </a:r>
            <a:r>
              <a:rPr lang="en-US" dirty="0"/>
              <a:t>: </a:t>
            </a:r>
            <a:r>
              <a:rPr lang="en-US" b="1" dirty="0"/>
              <a:t>standards</a:t>
            </a:r>
            <a:r>
              <a:rPr lang="en-US" dirty="0"/>
              <a:t> and </a:t>
            </a:r>
            <a:r>
              <a:rPr lang="en-US" b="1" dirty="0"/>
              <a:t>contracts</a:t>
            </a:r>
            <a:r>
              <a:rPr lang="en-US" dirty="0"/>
              <a:t> shape what can be produced and sold.</a:t>
            </a:r>
          </a:p>
          <a:p>
            <a:endParaRPr lang="en-US" dirty="0"/>
          </a:p>
          <a:p>
            <a:r>
              <a:rPr lang="en-US" b="1" dirty="0"/>
              <a:t>Power</a:t>
            </a:r>
            <a:r>
              <a:rPr lang="en-US" dirty="0"/>
              <a:t> concentrates </a:t>
            </a:r>
            <a:r>
              <a:rPr lang="en-US" b="1" dirty="0"/>
              <a:t>upstream</a:t>
            </a:r>
            <a:r>
              <a:rPr lang="en-US" dirty="0"/>
              <a:t> (</a:t>
            </a:r>
            <a:r>
              <a:rPr lang="en-US" b="1" dirty="0"/>
              <a:t>seeds</a:t>
            </a:r>
            <a:r>
              <a:rPr lang="en-US" dirty="0"/>
              <a:t>, </a:t>
            </a:r>
            <a:r>
              <a:rPr lang="en-US" b="1" dirty="0"/>
              <a:t>inputs</a:t>
            </a:r>
            <a:r>
              <a:rPr lang="en-US" dirty="0"/>
              <a:t>, </a:t>
            </a:r>
            <a:r>
              <a:rPr lang="en-US" b="1" dirty="0"/>
              <a:t>machinery</a:t>
            </a:r>
            <a:r>
              <a:rPr lang="en-US" dirty="0"/>
              <a:t>, </a:t>
            </a:r>
            <a:r>
              <a:rPr lang="en-US" b="1" dirty="0"/>
              <a:t>credit</a:t>
            </a:r>
            <a:r>
              <a:rPr lang="en-US" dirty="0"/>
              <a:t>) and </a:t>
            </a:r>
            <a:r>
              <a:rPr lang="en-US" b="1" dirty="0"/>
              <a:t>downstream</a:t>
            </a:r>
            <a:r>
              <a:rPr lang="en-US" dirty="0"/>
              <a:t> (</a:t>
            </a:r>
            <a:r>
              <a:rPr lang="en-US" b="1" dirty="0"/>
              <a:t>traders</a:t>
            </a:r>
            <a:r>
              <a:rPr lang="en-US" dirty="0"/>
              <a:t>, </a:t>
            </a:r>
            <a:r>
              <a:rPr lang="en-US" b="1" dirty="0"/>
              <a:t>processors</a:t>
            </a:r>
            <a:r>
              <a:rPr lang="en-US" dirty="0"/>
              <a:t>, </a:t>
            </a:r>
            <a:r>
              <a:rPr lang="en-US" b="1" dirty="0"/>
              <a:t>brands</a:t>
            </a:r>
            <a:r>
              <a:rPr lang="en-US" dirty="0"/>
              <a:t>, </a:t>
            </a:r>
            <a:r>
              <a:rPr lang="en-US" b="1" dirty="0"/>
              <a:t>retailers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Farmers and many workers are </a:t>
            </a:r>
            <a:r>
              <a:rPr lang="en-US" b="1" dirty="0"/>
              <a:t>price takers</a:t>
            </a:r>
            <a:r>
              <a:rPr lang="en-US" dirty="0"/>
              <a:t>; most profit sits in </a:t>
            </a:r>
            <a:r>
              <a:rPr lang="en-US" b="1" dirty="0"/>
              <a:t>coordination</a:t>
            </a:r>
            <a:r>
              <a:rPr lang="en-US" dirty="0"/>
              <a:t>, </a:t>
            </a:r>
            <a:r>
              <a:rPr lang="en-US" b="1" dirty="0"/>
              <a:t>logistics</a:t>
            </a:r>
            <a:r>
              <a:rPr lang="en-US" dirty="0"/>
              <a:t>, </a:t>
            </a:r>
            <a:r>
              <a:rPr lang="en-US" b="1" dirty="0"/>
              <a:t>data</a:t>
            </a:r>
            <a:r>
              <a:rPr lang="en-US" dirty="0"/>
              <a:t>, and </a:t>
            </a:r>
            <a:r>
              <a:rPr lang="en-US" b="1" dirty="0"/>
              <a:t>branding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Lock-ins</a:t>
            </a:r>
            <a:r>
              <a:rPr lang="en-US" dirty="0"/>
              <a:t> matter: dependence on specific </a:t>
            </a:r>
            <a:r>
              <a:rPr lang="en-US" b="1" dirty="0"/>
              <a:t>seeds/chemicals</a:t>
            </a:r>
            <a:r>
              <a:rPr lang="en-US" dirty="0"/>
              <a:t>, </a:t>
            </a:r>
            <a:r>
              <a:rPr lang="en-US" b="1" dirty="0"/>
              <a:t>platforms</a:t>
            </a:r>
            <a:r>
              <a:rPr lang="en-US" dirty="0"/>
              <a:t>, or a </a:t>
            </a:r>
            <a:r>
              <a:rPr lang="en-US" b="1" dirty="0"/>
              <a:t>single buyer</a:t>
            </a:r>
            <a:r>
              <a:rPr lang="en-US" dirty="0"/>
              <a:t> makes </a:t>
            </a:r>
            <a:r>
              <a:rPr lang="en-US" b="1" dirty="0"/>
              <a:t>switching costly</a:t>
            </a:r>
            <a:r>
              <a:rPr lang="en-US" dirty="0"/>
              <a:t> and </a:t>
            </a:r>
            <a:r>
              <a:rPr lang="en-US" b="1" dirty="0"/>
              <a:t>risky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Sure there is more  </a:t>
            </a:r>
            <a:r>
              <a:rPr lang="en-US" b="1" dirty="0"/>
              <a:t>efficiency BUT</a:t>
            </a:r>
            <a:r>
              <a:rPr lang="en-US" dirty="0"/>
              <a:t> often comes with </a:t>
            </a:r>
            <a:r>
              <a:rPr lang="en-US" b="1" dirty="0"/>
              <a:t>loss of local decision power</a:t>
            </a:r>
            <a:r>
              <a:rPr lang="en-US" dirty="0"/>
              <a:t> and </a:t>
            </a:r>
            <a:r>
              <a:rPr lang="en-US" b="1" dirty="0"/>
              <a:t>value capture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These elements sets up </a:t>
            </a:r>
            <a:r>
              <a:rPr lang="en-US" b="1" dirty="0"/>
              <a:t>trade dependence</a:t>
            </a:r>
            <a:r>
              <a:rPr lang="en-US" dirty="0"/>
              <a:t> and </a:t>
            </a:r>
            <a:r>
              <a:rPr lang="en-US" b="1" dirty="0"/>
              <a:t>Big Food effects</a:t>
            </a:r>
            <a:r>
              <a:rPr lang="en-US" dirty="0"/>
              <a:t> on the next slides.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CEE8A-FC89-0B0A-3C71-DBF2CB7A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012EA5-4AD4-F43D-BAD3-88A2F6D18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BD6EF19-CBAC-F5C1-4F1D-0EB7F9E58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1 Many territories rely on </a:t>
            </a:r>
            <a:r>
              <a:rPr lang="en-US" b="1" dirty="0"/>
              <a:t>imported staples</a:t>
            </a:r>
            <a:r>
              <a:rPr lang="en-US" dirty="0"/>
              <a:t> and </a:t>
            </a:r>
            <a:r>
              <a:rPr lang="en-US" b="1" dirty="0"/>
              <a:t>farm inputs</a:t>
            </a:r>
            <a:r>
              <a:rPr lang="en-US" dirty="0"/>
              <a:t> (</a:t>
            </a:r>
            <a:r>
              <a:rPr lang="en-US" b="1" dirty="0"/>
              <a:t>fertilizers</a:t>
            </a:r>
            <a:r>
              <a:rPr lang="en-US" dirty="0"/>
              <a:t>, </a:t>
            </a:r>
            <a:r>
              <a:rPr lang="en-US" b="1" dirty="0"/>
              <a:t>feed</a:t>
            </a:r>
            <a:r>
              <a:rPr lang="en-US" dirty="0"/>
              <a:t>, </a:t>
            </a:r>
            <a:r>
              <a:rPr lang="en-US" b="1" dirty="0"/>
              <a:t>fuel</a:t>
            </a:r>
            <a:r>
              <a:rPr lang="en-US" dirty="0"/>
              <a:t>).</a:t>
            </a:r>
          </a:p>
          <a:p>
            <a:endParaRPr lang="en-US" b="0" dirty="0"/>
          </a:p>
          <a:p>
            <a:r>
              <a:rPr lang="en-US" b="0" dirty="0"/>
              <a:t>=&gt; 2 </a:t>
            </a:r>
            <a:r>
              <a:rPr lang="en-US" b="1" dirty="0"/>
              <a:t>Export specialization</a:t>
            </a:r>
            <a:r>
              <a:rPr lang="en-US" dirty="0"/>
              <a:t> in a few commodities raises </a:t>
            </a:r>
          </a:p>
          <a:p>
            <a:endParaRPr lang="en-US" dirty="0"/>
          </a:p>
          <a:p>
            <a:r>
              <a:rPr lang="en-US" dirty="0"/>
              <a:t>3 </a:t>
            </a:r>
            <a:r>
              <a:rPr lang="en-US" b="1" dirty="0"/>
              <a:t>volatility</a:t>
            </a:r>
            <a:r>
              <a:rPr lang="en-US" dirty="0"/>
              <a:t>: when prices fall, incomes drop; when inputs rise, costs spike.</a:t>
            </a:r>
          </a:p>
          <a:p>
            <a:endParaRPr lang="en-US" dirty="0"/>
          </a:p>
          <a:p>
            <a:r>
              <a:rPr lang="en-US" dirty="0"/>
              <a:t>4 The </a:t>
            </a:r>
            <a:r>
              <a:rPr lang="en-US" b="1" dirty="0"/>
              <a:t>trade balance</a:t>
            </a:r>
            <a:r>
              <a:rPr lang="en-US" dirty="0"/>
              <a:t> matters: </a:t>
            </a:r>
            <a:r>
              <a:rPr lang="en-US" b="1" dirty="0"/>
              <a:t>foreign exchange (FX)</a:t>
            </a:r>
            <a:r>
              <a:rPr lang="en-US" dirty="0"/>
              <a:t> needs and </a:t>
            </a:r>
            <a:r>
              <a:rPr lang="en-US" b="1" dirty="0"/>
              <a:t>debt</a:t>
            </a:r>
            <a:r>
              <a:rPr lang="en-US" dirty="0"/>
              <a:t> make policies more </a:t>
            </a:r>
            <a:r>
              <a:rPr lang="en-US" b="1" dirty="0"/>
              <a:t>fragile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5 Logistics chokepoints</a:t>
            </a:r>
            <a:r>
              <a:rPr lang="en-US" dirty="0"/>
              <a:t>—a single </a:t>
            </a:r>
            <a:r>
              <a:rPr lang="en-US" b="1" dirty="0"/>
              <a:t>port</a:t>
            </a:r>
            <a:r>
              <a:rPr lang="en-US" dirty="0"/>
              <a:t>, corridor, or </a:t>
            </a:r>
            <a:r>
              <a:rPr lang="en-US" b="1" dirty="0"/>
              <a:t>cold chain</a:t>
            </a:r>
            <a:r>
              <a:rPr lang="en-US" dirty="0"/>
              <a:t> link—can disrupt supply.</a:t>
            </a:r>
          </a:p>
          <a:p>
            <a:endParaRPr lang="en-US" dirty="0"/>
          </a:p>
          <a:p>
            <a:r>
              <a:rPr lang="en-US" dirty="0"/>
              <a:t>6 FS LENS: Use a quick metric: </a:t>
            </a:r>
            <a:r>
              <a:rPr lang="en-US" b="1" dirty="0"/>
              <a:t>IDR</a:t>
            </a:r>
            <a:r>
              <a:rPr lang="en-US" dirty="0"/>
              <a:t> = share of availability coming from </a:t>
            </a:r>
            <a:r>
              <a:rPr lang="en-US" b="1" dirty="0"/>
              <a:t>imports</a:t>
            </a:r>
            <a:r>
              <a:rPr lang="en-US" dirty="0"/>
              <a:t>; </a:t>
            </a:r>
          </a:p>
          <a:p>
            <a:endParaRPr lang="en-US" dirty="0"/>
          </a:p>
          <a:p>
            <a:r>
              <a:rPr lang="en-US" dirty="0"/>
              <a:t>Sovereignty lens: map what you </a:t>
            </a:r>
            <a:r>
              <a:rPr lang="en-US" b="1" dirty="0"/>
              <a:t>must import</a:t>
            </a:r>
            <a:r>
              <a:rPr lang="en-US" dirty="0"/>
              <a:t> to eat or produce, and what you </a:t>
            </a:r>
            <a:r>
              <a:rPr lang="en-US" b="1" dirty="0"/>
              <a:t>must export</a:t>
            </a:r>
            <a:r>
              <a:rPr lang="en-US" dirty="0"/>
              <a:t> to pay bills; reduce </a:t>
            </a:r>
            <a:r>
              <a:rPr lang="en-US" b="1" dirty="0"/>
              <a:t>single-point dependencies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0D261C-55F1-4B54-474A-2C58E902B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49653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MENTIMETER 14 – 15 – 16 – 17 – 18 (6 slides fino a </a:t>
            </a:r>
            <a:r>
              <a:rPr lang="it-IT" dirty="0" err="1"/>
              <a:t>question</a:t>
            </a:r>
            <a:r>
              <a:rPr lang="it-IT" dirty="0"/>
              <a:t> 7)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it-IT" noProof="0" smtClean="0"/>
              <a:t>35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370945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99192-88EB-9D6B-0ACF-9BF73228E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C2C75D9-E5A4-DEC8-30DD-0EDE37D81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C31575C-FAC9-AB39-10DE-3AFC58090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Consolidation</a:t>
            </a:r>
            <a:r>
              <a:rPr lang="en-US" dirty="0"/>
              <a:t> means fewer, larger firms at key nodes: </a:t>
            </a:r>
            <a:r>
              <a:rPr lang="en-US" b="1" dirty="0"/>
              <a:t>seeds/inputs</a:t>
            </a:r>
            <a:r>
              <a:rPr lang="en-US" dirty="0"/>
              <a:t>, </a:t>
            </a:r>
            <a:r>
              <a:rPr lang="en-US" b="1" dirty="0"/>
              <a:t>traders</a:t>
            </a:r>
            <a:r>
              <a:rPr lang="en-US" dirty="0"/>
              <a:t>, </a:t>
            </a:r>
            <a:r>
              <a:rPr lang="en-US" b="1" dirty="0"/>
              <a:t>processors</a:t>
            </a:r>
            <a:r>
              <a:rPr lang="en-US" dirty="0"/>
              <a:t>, </a:t>
            </a:r>
            <a:r>
              <a:rPr lang="en-US" b="1" dirty="0"/>
              <a:t>retailers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Shelf power &amp; marketing</a:t>
            </a:r>
            <a:r>
              <a:rPr lang="en-US" dirty="0"/>
              <a:t> influence what people buy; this drives </a:t>
            </a:r>
            <a:r>
              <a:rPr lang="en-US" b="1" dirty="0"/>
              <a:t>UPF</a:t>
            </a:r>
            <a:r>
              <a:rPr lang="en-US" dirty="0"/>
              <a:t> expansion and uniform products.</a:t>
            </a:r>
          </a:p>
          <a:p>
            <a:endParaRPr lang="en-US" dirty="0"/>
          </a:p>
          <a:p>
            <a:r>
              <a:rPr lang="en-US" b="1" dirty="0"/>
              <a:t>Private standards/specs</a:t>
            </a:r>
            <a:r>
              <a:rPr lang="en-US" dirty="0"/>
              <a:t> and </a:t>
            </a:r>
            <a:r>
              <a:rPr lang="en-US" b="1" dirty="0"/>
              <a:t>audits</a:t>
            </a:r>
            <a:r>
              <a:rPr lang="en-US" dirty="0"/>
              <a:t> can raise </a:t>
            </a:r>
            <a:r>
              <a:rPr lang="en-US" b="1" dirty="0"/>
              <a:t>barriers</a:t>
            </a:r>
            <a:r>
              <a:rPr lang="en-US" dirty="0"/>
              <a:t> and </a:t>
            </a:r>
            <a:r>
              <a:rPr lang="en-US" b="1" dirty="0"/>
              <a:t>costs</a:t>
            </a:r>
            <a:r>
              <a:rPr lang="en-US" dirty="0"/>
              <a:t> for small producers.</a:t>
            </a:r>
          </a:p>
          <a:p>
            <a:endParaRPr lang="en-US" dirty="0"/>
          </a:p>
          <a:p>
            <a:r>
              <a:rPr lang="en-US" b="1" dirty="0"/>
              <a:t>Territorial shifts</a:t>
            </a:r>
            <a:r>
              <a:rPr lang="en-US" dirty="0"/>
              <a:t> happen: </a:t>
            </a:r>
            <a:r>
              <a:rPr lang="en-US" b="1" dirty="0"/>
              <a:t>contract farming</a:t>
            </a:r>
            <a:r>
              <a:rPr lang="en-US" dirty="0"/>
              <a:t>, </a:t>
            </a:r>
            <a:r>
              <a:rPr lang="en-US" b="1" dirty="0"/>
              <a:t>land concentration</a:t>
            </a:r>
            <a:r>
              <a:rPr lang="en-US" dirty="0"/>
              <a:t>, and centralized </a:t>
            </a:r>
            <a:r>
              <a:rPr lang="en-US" b="1" dirty="0"/>
              <a:t>processing hubs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Price formation</a:t>
            </a:r>
            <a:r>
              <a:rPr lang="en-US" dirty="0"/>
              <a:t> is controlled </a:t>
            </a:r>
            <a:r>
              <a:rPr lang="en-US" b="1" dirty="0"/>
              <a:t>upstream/downstream</a:t>
            </a:r>
            <a:r>
              <a:rPr lang="en-US" dirty="0"/>
              <a:t>; producers remain </a:t>
            </a:r>
            <a:r>
              <a:rPr lang="en-US" b="1" dirty="0"/>
              <a:t>price takers</a:t>
            </a:r>
            <a:r>
              <a:rPr lang="en-US" dirty="0"/>
              <a:t> with thin margins.</a:t>
            </a:r>
          </a:p>
          <a:p>
            <a:endParaRPr lang="en-US" dirty="0"/>
          </a:p>
          <a:p>
            <a:r>
              <a:rPr lang="en-US" b="1" dirty="0" err="1">
                <a:solidFill>
                  <a:srgbClr val="FF0000"/>
                </a:solidFill>
              </a:rPr>
              <a:t>Mentimeter</a:t>
            </a:r>
            <a:r>
              <a:rPr lang="en-US" b="1" dirty="0">
                <a:solidFill>
                  <a:srgbClr val="FF0000"/>
                </a:solidFill>
              </a:rPr>
              <a:t> slide 18</a:t>
            </a:r>
          </a:p>
          <a:p>
            <a:endParaRPr lang="en-US" dirty="0"/>
          </a:p>
          <a:p>
            <a:r>
              <a:rPr lang="en-US" dirty="0"/>
              <a:t>Overall, </a:t>
            </a:r>
            <a:r>
              <a:rPr lang="en-US" b="1" dirty="0"/>
              <a:t>value and decisions concentrate</a:t>
            </a:r>
            <a:r>
              <a:rPr lang="en-US" dirty="0"/>
              <a:t> far from farms and communities—key issue for sovereignty.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F8276C-5FD1-617D-64A8-EABBEFE89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691831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AEE30-17DE-95C2-2DBE-609B2A991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E7FA8A8-6891-667F-B4A2-7816DE669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FD6092C-99DE-892E-D8DB-5D13C906C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Land concentration</a:t>
            </a:r>
            <a:r>
              <a:rPr lang="en-US" dirty="0"/>
              <a:t> limits </a:t>
            </a:r>
            <a:r>
              <a:rPr lang="en-US" b="1" dirty="0"/>
              <a:t>farmer agency</a:t>
            </a:r>
            <a:r>
              <a:rPr lang="en-US" dirty="0"/>
              <a:t>; </a:t>
            </a:r>
            <a:r>
              <a:rPr lang="en-US" b="1" dirty="0"/>
              <a:t>precarious tenure</a:t>
            </a:r>
            <a:r>
              <a:rPr lang="en-US" dirty="0"/>
              <a:t> reduces long-term investment, often affecting </a:t>
            </a:r>
            <a:r>
              <a:rPr lang="en-US" b="1" dirty="0"/>
              <a:t>women</a:t>
            </a:r>
            <a:r>
              <a:rPr lang="en-US" dirty="0"/>
              <a:t> most.</a:t>
            </a:r>
          </a:p>
          <a:p>
            <a:endParaRPr lang="en-US" dirty="0"/>
          </a:p>
          <a:p>
            <a:r>
              <a:rPr lang="en-US" b="1" dirty="0"/>
              <a:t>Contract farming</a:t>
            </a:r>
            <a:r>
              <a:rPr lang="en-US" dirty="0"/>
              <a:t> and </a:t>
            </a:r>
            <a:r>
              <a:rPr lang="en-US" b="1" dirty="0"/>
              <a:t>vertical integration</a:t>
            </a:r>
            <a:r>
              <a:rPr lang="en-US" dirty="0"/>
              <a:t> shift </a:t>
            </a:r>
            <a:r>
              <a:rPr lang="en-US" b="1" dirty="0"/>
              <a:t>decision power</a:t>
            </a:r>
            <a:r>
              <a:rPr lang="en-US" dirty="0"/>
              <a:t> to buyers/processors (inputs, specs, prices).</a:t>
            </a:r>
          </a:p>
          <a:p>
            <a:endParaRPr lang="en-US" dirty="0"/>
          </a:p>
          <a:p>
            <a:r>
              <a:rPr lang="en-US" b="1" dirty="0"/>
              <a:t>Migrant/seasonal labor</a:t>
            </a:r>
            <a:r>
              <a:rPr lang="en-US" dirty="0"/>
              <a:t> is essential yet often </a:t>
            </a:r>
            <a:r>
              <a:rPr lang="en-US" b="1" dirty="0"/>
              <a:t>precarious</a:t>
            </a:r>
            <a:r>
              <a:rPr lang="en-US" dirty="0"/>
              <a:t> (wages, status, housing), shaping their </a:t>
            </a:r>
            <a:r>
              <a:rPr lang="en-US" b="1" dirty="0"/>
              <a:t>food access</a:t>
            </a:r>
            <a:r>
              <a:rPr lang="en-US" dirty="0"/>
              <a:t> and well-being.</a:t>
            </a:r>
          </a:p>
          <a:p>
            <a:endParaRPr lang="en-US" dirty="0"/>
          </a:p>
          <a:p>
            <a:r>
              <a:rPr lang="en-US" b="1" dirty="0"/>
              <a:t>Export enclaves</a:t>
            </a:r>
            <a:r>
              <a:rPr lang="en-US" dirty="0"/>
              <a:t> may grow GDP but weaken </a:t>
            </a:r>
            <a:r>
              <a:rPr lang="en-US" b="1" dirty="0"/>
              <a:t>local food provisioning</a:t>
            </a:r>
            <a:r>
              <a:rPr lang="en-US" dirty="0"/>
              <a:t> and resilience.</a:t>
            </a:r>
          </a:p>
          <a:p>
            <a:endParaRPr lang="en-US" dirty="0"/>
          </a:p>
          <a:p>
            <a:r>
              <a:rPr lang="en-US" b="1" dirty="0"/>
              <a:t>Environmental spillovers</a:t>
            </a:r>
            <a:r>
              <a:rPr lang="en-US" dirty="0"/>
              <a:t> (water, soils, biodiversity) accumulate locally while </a:t>
            </a:r>
            <a:r>
              <a:rPr lang="en-US" b="1" dirty="0"/>
              <a:t>value</a:t>
            </a:r>
            <a:r>
              <a:rPr lang="en-US" dirty="0"/>
              <a:t> moves elsewhere.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Territorial sovereignty asks: who controls </a:t>
            </a:r>
            <a:r>
              <a:rPr lang="en-US" b="1" dirty="0"/>
              <a:t>key assets and rules</a:t>
            </a:r>
            <a:r>
              <a:rPr lang="en-US" dirty="0"/>
              <a:t>—and how can </a:t>
            </a:r>
            <a:r>
              <a:rPr lang="en-US" b="1" dirty="0"/>
              <a:t>communities</a:t>
            </a:r>
            <a:r>
              <a:rPr lang="en-US" dirty="0"/>
              <a:t> regain room for </a:t>
            </a:r>
            <a:r>
              <a:rPr lang="en-US" dirty="0" err="1"/>
              <a:t>manoeuvre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b="1" dirty="0"/>
              <a:t>Question to you???</a:t>
            </a:r>
            <a:endParaRPr lang="en-US" dirty="0"/>
          </a:p>
          <a:p>
            <a:r>
              <a:rPr lang="en-US" dirty="0"/>
              <a:t>“Which territorial issue is most pressing where you are?”</a:t>
            </a:r>
            <a:br>
              <a:rPr lang="en-US" dirty="0"/>
            </a:br>
            <a:r>
              <a:rPr lang="en-US" dirty="0"/>
              <a:t>Options: </a:t>
            </a:r>
            <a:r>
              <a:rPr lang="en-US" b="1" dirty="0"/>
              <a:t>Land access/tenure</a:t>
            </a:r>
            <a:r>
              <a:rPr lang="en-US" dirty="0"/>
              <a:t> • </a:t>
            </a:r>
            <a:r>
              <a:rPr lang="en-US" b="1" dirty="0"/>
              <a:t>Labor conditions</a:t>
            </a:r>
            <a:r>
              <a:rPr lang="en-US" dirty="0"/>
              <a:t> • </a:t>
            </a:r>
            <a:r>
              <a:rPr lang="en-US" b="1" dirty="0"/>
              <a:t>Contract farming lock-ins</a:t>
            </a:r>
            <a:r>
              <a:rPr lang="en-US" dirty="0"/>
              <a:t> • </a:t>
            </a:r>
            <a:r>
              <a:rPr lang="en-US" b="1" dirty="0"/>
              <a:t>Processing bottlenecks</a:t>
            </a:r>
            <a:r>
              <a:rPr lang="en-US" dirty="0"/>
              <a:t> • </a:t>
            </a:r>
            <a:r>
              <a:rPr lang="en-US" b="1" dirty="0"/>
              <a:t>Water/soil stress</a:t>
            </a:r>
            <a:endParaRPr lang="en-US" dirty="0"/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803539-3DD3-0C53-629B-63957202B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675799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671B4-FA6E-F7A3-D74F-B1818D48F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6702426-CF60-9DD3-C391-8953AE8E9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022A79-884C-7DE9-567E-AB762A7B6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Price shocks</a:t>
            </a:r>
            <a:r>
              <a:rPr lang="en-US" dirty="0"/>
              <a:t> in </a:t>
            </a:r>
            <a:r>
              <a:rPr lang="en-US" b="1" dirty="0"/>
              <a:t>food, energy, and fertilizers</a:t>
            </a:r>
            <a:r>
              <a:rPr lang="en-US" dirty="0"/>
              <a:t> hit both </a:t>
            </a:r>
            <a:r>
              <a:rPr lang="en-US" b="1" dirty="0"/>
              <a:t>producers</a:t>
            </a:r>
            <a:r>
              <a:rPr lang="en-US" dirty="0"/>
              <a:t> and </a:t>
            </a:r>
            <a:r>
              <a:rPr lang="en-US" b="1" dirty="0"/>
              <a:t>consumers</a:t>
            </a:r>
            <a:r>
              <a:rPr lang="en-US" dirty="0"/>
              <a:t> quickly.</a:t>
            </a:r>
          </a:p>
          <a:p>
            <a:endParaRPr lang="en-US" dirty="0"/>
          </a:p>
          <a:p>
            <a:r>
              <a:rPr lang="en-US" b="1" dirty="0"/>
              <a:t>Logistics fragility</a:t>
            </a:r>
            <a:r>
              <a:rPr lang="en-US" dirty="0"/>
              <a:t>: delays at </a:t>
            </a:r>
            <a:r>
              <a:rPr lang="en-US" b="1" dirty="0"/>
              <a:t>ports</a:t>
            </a:r>
            <a:r>
              <a:rPr lang="en-US" dirty="0"/>
              <a:t>, blocked </a:t>
            </a:r>
            <a:r>
              <a:rPr lang="en-US" b="1" dirty="0"/>
              <a:t>corridors</a:t>
            </a:r>
            <a:r>
              <a:rPr lang="en-US" dirty="0"/>
              <a:t>, or a broken </a:t>
            </a:r>
            <a:r>
              <a:rPr lang="en-US" b="1" dirty="0"/>
              <a:t>cold chain</a:t>
            </a:r>
            <a:r>
              <a:rPr lang="en-US" dirty="0"/>
              <a:t> spoil product and raise costs.</a:t>
            </a:r>
          </a:p>
          <a:p>
            <a:endParaRPr lang="en-US" dirty="0"/>
          </a:p>
          <a:p>
            <a:r>
              <a:rPr lang="en-US" dirty="0"/>
              <a:t>Look for </a:t>
            </a:r>
            <a:r>
              <a:rPr lang="en-US" b="1" dirty="0"/>
              <a:t>single points of failure</a:t>
            </a:r>
            <a:r>
              <a:rPr lang="en-US" dirty="0"/>
              <a:t>: a </a:t>
            </a:r>
            <a:r>
              <a:rPr lang="en-US" b="1" dirty="0"/>
              <a:t>single buyer</a:t>
            </a:r>
            <a:r>
              <a:rPr lang="en-US" dirty="0"/>
              <a:t>, </a:t>
            </a:r>
            <a:r>
              <a:rPr lang="en-US" b="1" dirty="0"/>
              <a:t>single supplier</a:t>
            </a:r>
            <a:r>
              <a:rPr lang="en-US" dirty="0"/>
              <a:t>, or </a:t>
            </a:r>
            <a:r>
              <a:rPr lang="en-US" b="1" dirty="0"/>
              <a:t>single route</a:t>
            </a:r>
            <a:r>
              <a:rPr lang="en-US" dirty="0"/>
              <a:t> creates high risk.</a:t>
            </a:r>
          </a:p>
          <a:p>
            <a:endParaRPr lang="en-US" dirty="0"/>
          </a:p>
          <a:p>
            <a:r>
              <a:rPr lang="en-US" b="1" dirty="0"/>
              <a:t>Climate extremes</a:t>
            </a:r>
            <a:r>
              <a:rPr lang="en-US" dirty="0"/>
              <a:t> (heat, drought, floods, pests) cut </a:t>
            </a:r>
            <a:r>
              <a:rPr lang="en-US" b="1" dirty="0"/>
              <a:t>yields</a:t>
            </a:r>
            <a:r>
              <a:rPr lang="en-US" dirty="0"/>
              <a:t> and damage </a:t>
            </a:r>
            <a:r>
              <a:rPr lang="en-US" b="1" dirty="0"/>
              <a:t>storage</a:t>
            </a:r>
            <a:r>
              <a:rPr lang="en-US" dirty="0"/>
              <a:t>; recovery takes time.</a:t>
            </a:r>
          </a:p>
          <a:p>
            <a:endParaRPr lang="en-US" dirty="0"/>
          </a:p>
          <a:p>
            <a:r>
              <a:rPr lang="en-US" b="1" dirty="0"/>
              <a:t>Financial stress</a:t>
            </a:r>
            <a:r>
              <a:rPr lang="en-US" dirty="0"/>
              <a:t> grows with </a:t>
            </a:r>
            <a:r>
              <a:rPr lang="en-US" b="1" dirty="0"/>
              <a:t>foreign exchange</a:t>
            </a:r>
            <a:r>
              <a:rPr lang="en-US" dirty="0"/>
              <a:t> needs, </a:t>
            </a:r>
            <a:r>
              <a:rPr lang="en-US" b="1" dirty="0"/>
              <a:t>debt</a:t>
            </a:r>
            <a:r>
              <a:rPr lang="en-US" dirty="0"/>
              <a:t>, and </a:t>
            </a:r>
            <a:r>
              <a:rPr lang="en-US" b="1" dirty="0"/>
              <a:t>interest rates</a:t>
            </a:r>
            <a:r>
              <a:rPr lang="en-US" dirty="0"/>
              <a:t>, squeezing liquidity.</a:t>
            </a:r>
          </a:p>
          <a:p>
            <a:endParaRPr lang="en-US" dirty="0"/>
          </a:p>
          <a:p>
            <a:r>
              <a:rPr lang="en-US" dirty="0"/>
              <a:t>Together, these create </a:t>
            </a:r>
            <a:r>
              <a:rPr lang="en-US" b="1" dirty="0"/>
              <a:t>cascade risk</a:t>
            </a:r>
            <a:r>
              <a:rPr lang="en-US" dirty="0"/>
              <a:t>: problems travel </a:t>
            </a:r>
            <a:r>
              <a:rPr lang="en-US" b="1" dirty="0"/>
              <a:t>fast</a:t>
            </a:r>
            <a:r>
              <a:rPr lang="en-US" dirty="0"/>
              <a:t> along long, concentrated chains.</a:t>
            </a:r>
          </a:p>
          <a:p>
            <a:br>
              <a:rPr lang="it-IT" dirty="0"/>
            </a:br>
            <a:br>
              <a:rPr lang="it-IT" dirty="0"/>
            </a:br>
            <a:r>
              <a:rPr lang="it-IT" dirty="0"/>
              <a:t>esempi in </a:t>
            </a:r>
            <a:r>
              <a:rPr lang="it-IT" dirty="0" err="1"/>
              <a:t>francia</a:t>
            </a:r>
            <a:r>
              <a:rPr lang="it-IT" dirty="0"/>
              <a:t>: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Slide — France: </a:t>
            </a:r>
            <a:r>
              <a:rPr lang="it-IT" b="1" dirty="0" err="1"/>
              <a:t>Logistics</a:t>
            </a:r>
            <a:r>
              <a:rPr lang="it-IT" b="1" dirty="0"/>
              <a:t> Disruptions (</a:t>
            </a:r>
            <a:r>
              <a:rPr lang="it-IT" b="1" dirty="0" err="1"/>
              <a:t>Economic</a:t>
            </a:r>
            <a:r>
              <a:rPr lang="it-IT" b="1" dirty="0"/>
              <a:t> • Social • </a:t>
            </a:r>
            <a:r>
              <a:rPr lang="it-IT" b="1" dirty="0" err="1"/>
              <a:t>Geopolitical</a:t>
            </a:r>
            <a:r>
              <a:rPr lang="it-IT" b="1" dirty="0"/>
              <a:t>)</a:t>
            </a:r>
            <a:endParaRPr lang="it-IT" dirty="0"/>
          </a:p>
          <a:p>
            <a:r>
              <a:rPr lang="it-IT" dirty="0"/>
              <a:t>• </a:t>
            </a:r>
            <a:r>
              <a:rPr lang="it-IT" b="1" dirty="0"/>
              <a:t>Red Sea/Suez </a:t>
            </a:r>
            <a:r>
              <a:rPr lang="it-IT" b="1" dirty="0" err="1"/>
              <a:t>detours</a:t>
            </a:r>
            <a:r>
              <a:rPr lang="it-IT" b="1" dirty="0"/>
              <a:t>:</a:t>
            </a:r>
            <a:r>
              <a:rPr lang="it-IT" dirty="0"/>
              <a:t>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routes</a:t>
            </a:r>
            <a:r>
              <a:rPr lang="it-IT" dirty="0"/>
              <a:t> via Cape →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freight</a:t>
            </a:r>
            <a:r>
              <a:rPr lang="it-IT" dirty="0"/>
              <a:t>, 10–14 days delay, input/packaging costs up</a:t>
            </a:r>
            <a:br>
              <a:rPr lang="it-IT" dirty="0"/>
            </a:br>
            <a:r>
              <a:rPr lang="it-IT" dirty="0"/>
              <a:t>• </a:t>
            </a:r>
            <a:r>
              <a:rPr lang="it-IT" b="1" dirty="0"/>
              <a:t>Port shocks (Le Havre, Marseille-</a:t>
            </a:r>
            <a:r>
              <a:rPr lang="it-IT" b="1" dirty="0" err="1"/>
              <a:t>Fos</a:t>
            </a:r>
            <a:r>
              <a:rPr lang="it-IT" b="1" dirty="0"/>
              <a:t>):</a:t>
            </a:r>
            <a:r>
              <a:rPr lang="it-IT" dirty="0"/>
              <a:t> strikes/backlogs → </a:t>
            </a:r>
            <a:r>
              <a:rPr lang="it-IT" dirty="0" err="1"/>
              <a:t>cold</a:t>
            </a:r>
            <a:r>
              <a:rPr lang="it-IT" dirty="0"/>
              <a:t>-chain risk, </a:t>
            </a:r>
            <a:r>
              <a:rPr lang="it-IT" dirty="0" err="1"/>
              <a:t>stockouts</a:t>
            </a:r>
            <a:r>
              <a:rPr lang="it-IT" dirty="0"/>
              <a:t>, extra </a:t>
            </a:r>
            <a:r>
              <a:rPr lang="it-IT" dirty="0" err="1"/>
              <a:t>trucking</a:t>
            </a:r>
            <a:br>
              <a:rPr lang="it-IT" dirty="0"/>
            </a:br>
            <a:r>
              <a:rPr lang="it-IT" dirty="0"/>
              <a:t>• </a:t>
            </a:r>
            <a:r>
              <a:rPr lang="it-IT" b="1" dirty="0" err="1"/>
              <a:t>Inland</a:t>
            </a:r>
            <a:r>
              <a:rPr lang="it-IT" b="1" dirty="0"/>
              <a:t> </a:t>
            </a:r>
            <a:r>
              <a:rPr lang="it-IT" b="1" dirty="0" err="1"/>
              <a:t>waterways</a:t>
            </a:r>
            <a:r>
              <a:rPr lang="it-IT" b="1" dirty="0"/>
              <a:t>:</a:t>
            </a:r>
            <a:r>
              <a:rPr lang="it-IT" dirty="0"/>
              <a:t> low </a:t>
            </a:r>
            <a:r>
              <a:rPr lang="it-IT" dirty="0" err="1"/>
              <a:t>river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 reduce </a:t>
            </a:r>
            <a:r>
              <a:rPr lang="it-IT" dirty="0" err="1"/>
              <a:t>barge</a:t>
            </a:r>
            <a:r>
              <a:rPr lang="it-IT" dirty="0"/>
              <a:t> loads → shifts to road, </a:t>
            </a:r>
            <a:r>
              <a:rPr lang="it-IT" dirty="0" err="1"/>
              <a:t>higher</a:t>
            </a:r>
            <a:r>
              <a:rPr lang="it-IT" dirty="0"/>
              <a:t> costs and delays</a:t>
            </a:r>
            <a:br>
              <a:rPr lang="it-IT" dirty="0"/>
            </a:br>
            <a:r>
              <a:rPr lang="it-IT" dirty="0"/>
              <a:t>• </a:t>
            </a:r>
            <a:r>
              <a:rPr lang="it-IT" b="1" dirty="0" err="1"/>
              <a:t>Fertilizer</a:t>
            </a:r>
            <a:r>
              <a:rPr lang="it-IT" b="1" dirty="0"/>
              <a:t> </a:t>
            </a:r>
            <a:r>
              <a:rPr lang="it-IT" b="1" dirty="0" err="1"/>
              <a:t>geopolitics</a:t>
            </a:r>
            <a:r>
              <a:rPr lang="it-IT" b="1" dirty="0"/>
              <a:t>:</a:t>
            </a:r>
            <a:r>
              <a:rPr lang="it-IT" dirty="0"/>
              <a:t> </a:t>
            </a:r>
            <a:r>
              <a:rPr lang="it-IT" dirty="0" err="1"/>
              <a:t>reduced</a:t>
            </a:r>
            <a:r>
              <a:rPr lang="it-IT" dirty="0"/>
              <a:t> Russian N &amp; </a:t>
            </a:r>
            <a:r>
              <a:rPr lang="it-IT" dirty="0" err="1"/>
              <a:t>Belarusian</a:t>
            </a:r>
            <a:r>
              <a:rPr lang="it-IT" dirty="0"/>
              <a:t> </a:t>
            </a:r>
            <a:r>
              <a:rPr lang="it-IT" dirty="0" err="1"/>
              <a:t>potash</a:t>
            </a:r>
            <a:r>
              <a:rPr lang="it-IT" dirty="0"/>
              <a:t> → </a:t>
            </a:r>
            <a:r>
              <a:rPr lang="it-IT" dirty="0" err="1"/>
              <a:t>tighter</a:t>
            </a:r>
            <a:r>
              <a:rPr lang="it-IT" dirty="0"/>
              <a:t> supply, price </a:t>
            </a:r>
            <a:r>
              <a:rPr lang="it-IT" dirty="0" err="1"/>
              <a:t>volatility</a:t>
            </a:r>
            <a:r>
              <a:rPr lang="it-IT" dirty="0"/>
              <a:t> for farms</a:t>
            </a:r>
            <a:br>
              <a:rPr lang="it-IT" dirty="0"/>
            </a:br>
            <a:r>
              <a:rPr lang="it-IT" dirty="0"/>
              <a:t>• </a:t>
            </a:r>
            <a:r>
              <a:rPr lang="it-IT" b="1" dirty="0"/>
              <a:t>Panama Canal </a:t>
            </a:r>
            <a:r>
              <a:rPr lang="it-IT" b="1" dirty="0" err="1"/>
              <a:t>drought</a:t>
            </a:r>
            <a:r>
              <a:rPr lang="it-IT" b="1" dirty="0"/>
              <a:t>:</a:t>
            </a:r>
            <a:r>
              <a:rPr lang="it-IT" dirty="0"/>
              <a:t> </a:t>
            </a:r>
            <a:r>
              <a:rPr lang="it-IT" dirty="0" err="1"/>
              <a:t>fewer</a:t>
            </a:r>
            <a:r>
              <a:rPr lang="it-IT" dirty="0"/>
              <a:t> </a:t>
            </a:r>
            <a:r>
              <a:rPr lang="it-IT" dirty="0" err="1"/>
              <a:t>transits</a:t>
            </a:r>
            <a:r>
              <a:rPr lang="it-IT" dirty="0"/>
              <a:t> → global vessel re-</a:t>
            </a:r>
            <a:r>
              <a:rPr lang="it-IT" dirty="0" err="1"/>
              <a:t>routing</a:t>
            </a:r>
            <a:r>
              <a:rPr lang="it-IT" dirty="0"/>
              <a:t>, container </a:t>
            </a:r>
            <a:r>
              <a:rPr lang="it-IT" dirty="0" err="1"/>
              <a:t>imbalances</a:t>
            </a:r>
            <a:r>
              <a:rPr lang="it-IT" dirty="0"/>
              <a:t> </a:t>
            </a:r>
            <a:r>
              <a:rPr lang="it-IT" dirty="0" err="1"/>
              <a:t>hitting</a:t>
            </a:r>
            <a:r>
              <a:rPr lang="it-IT" dirty="0"/>
              <a:t> EU flows</a:t>
            </a:r>
            <a:br>
              <a:rPr lang="it-IT" dirty="0"/>
            </a:br>
            <a:r>
              <a:rPr lang="it-IT" dirty="0"/>
              <a:t>• </a:t>
            </a:r>
            <a:r>
              <a:rPr lang="it-IT" b="1" dirty="0"/>
              <a:t>Pass-</a:t>
            </a:r>
            <a:r>
              <a:rPr lang="it-IT" b="1" dirty="0" err="1"/>
              <a:t>through</a:t>
            </a:r>
            <a:r>
              <a:rPr lang="it-IT" b="1" dirty="0"/>
              <a:t> to consumers:</a:t>
            </a:r>
            <a:r>
              <a:rPr lang="it-IT" dirty="0"/>
              <a:t> </a:t>
            </a:r>
            <a:r>
              <a:rPr lang="it-IT" dirty="0" err="1"/>
              <a:t>SMEs</a:t>
            </a:r>
            <a:r>
              <a:rPr lang="it-IT" dirty="0"/>
              <a:t>’ costs rise; </a:t>
            </a:r>
            <a:r>
              <a:rPr lang="it-IT" dirty="0" err="1"/>
              <a:t>fresh</a:t>
            </a:r>
            <a:r>
              <a:rPr lang="it-IT" dirty="0"/>
              <a:t> imports and </a:t>
            </a:r>
            <a:r>
              <a:rPr lang="it-IT" dirty="0" err="1"/>
              <a:t>staples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price pressure</a:t>
            </a:r>
            <a:br>
              <a:rPr lang="it-IT" dirty="0"/>
            </a:br>
            <a:r>
              <a:rPr lang="it-IT" dirty="0"/>
              <a:t>• </a:t>
            </a:r>
            <a:r>
              <a:rPr lang="it-IT" b="1" dirty="0"/>
              <a:t>Policy </a:t>
            </a:r>
            <a:r>
              <a:rPr lang="it-IT" b="1" dirty="0" err="1"/>
              <a:t>response</a:t>
            </a:r>
            <a:r>
              <a:rPr lang="it-IT" b="1" dirty="0"/>
              <a:t> </a:t>
            </a:r>
            <a:r>
              <a:rPr lang="it-IT" b="1" dirty="0" err="1"/>
              <a:t>cues</a:t>
            </a:r>
            <a:r>
              <a:rPr lang="it-IT" b="1" dirty="0"/>
              <a:t>:</a:t>
            </a:r>
            <a:r>
              <a:rPr lang="it-IT" dirty="0"/>
              <a:t> </a:t>
            </a:r>
            <a:r>
              <a:rPr lang="it-IT" dirty="0" err="1"/>
              <a:t>diversify</a:t>
            </a:r>
            <a:r>
              <a:rPr lang="it-IT" dirty="0"/>
              <a:t> </a:t>
            </a:r>
            <a:r>
              <a:rPr lang="it-IT" dirty="0" err="1"/>
              <a:t>routes</a:t>
            </a:r>
            <a:r>
              <a:rPr lang="it-IT" dirty="0"/>
              <a:t>/suppliers, build buffers, use public procurement to </a:t>
            </a:r>
            <a:r>
              <a:rPr lang="it-IT" dirty="0" err="1"/>
              <a:t>localize</a:t>
            </a:r>
            <a:r>
              <a:rPr lang="it-IT" dirty="0"/>
              <a:t> demand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697855-8C87-B8A1-5789-9F4769CEF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13458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40F9-E123-88EC-B093-23567B273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060458-C660-2D8E-2A5F-C217F362C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6A2367E-AB5A-51FD-B2CF-6672F412B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b="1" dirty="0"/>
              <a:t>Prices and promotions in supermarket</a:t>
            </a:r>
            <a:r>
              <a:rPr lang="en-US" dirty="0"/>
              <a:t> favor </a:t>
            </a:r>
            <a:r>
              <a:rPr lang="en-US" b="1" dirty="0"/>
              <a:t>ultra-processed foods (UPFs)</a:t>
            </a:r>
            <a:r>
              <a:rPr lang="en-US" dirty="0"/>
              <a:t>; fresh foods cost more in money and time.</a:t>
            </a:r>
          </a:p>
          <a:p>
            <a:endParaRPr lang="en-US" dirty="0"/>
          </a:p>
          <a:p>
            <a:r>
              <a:rPr lang="en-US" b="1" dirty="0"/>
              <a:t>Place</a:t>
            </a:r>
            <a:r>
              <a:rPr lang="en-US" dirty="0"/>
              <a:t> matters: limited </a:t>
            </a:r>
            <a:r>
              <a:rPr lang="en-US" b="1" dirty="0"/>
              <a:t>transport</a:t>
            </a:r>
            <a:r>
              <a:rPr lang="en-US" dirty="0"/>
              <a:t> and </a:t>
            </a:r>
            <a:r>
              <a:rPr lang="en-US" b="1" dirty="0"/>
              <a:t>time</a:t>
            </a:r>
            <a:r>
              <a:rPr lang="en-US" dirty="0"/>
              <a:t> make access to fresh food harder outside city centers.</a:t>
            </a:r>
          </a:p>
          <a:p>
            <a:endParaRPr lang="en-US" dirty="0"/>
          </a:p>
          <a:p>
            <a:r>
              <a:rPr lang="en-US" b="1" dirty="0"/>
              <a:t>Income &amp; gender</a:t>
            </a:r>
            <a:r>
              <a:rPr lang="en-US" dirty="0"/>
              <a:t> constraints: low pay and </a:t>
            </a:r>
            <a:r>
              <a:rPr lang="en-US" b="1" dirty="0"/>
              <a:t>unpaid care</a:t>
            </a:r>
            <a:r>
              <a:rPr lang="en-US" dirty="0"/>
              <a:t> reduce money and time for cooking and shopping.</a:t>
            </a:r>
          </a:p>
          <a:p>
            <a:endParaRPr lang="en-US" dirty="0"/>
          </a:p>
          <a:p>
            <a:r>
              <a:rPr lang="en-US" b="1" dirty="0"/>
              <a:t>Racialized geographies</a:t>
            </a:r>
            <a:r>
              <a:rPr lang="en-US" dirty="0"/>
              <a:t>: some neighborhoods face </a:t>
            </a:r>
            <a:r>
              <a:rPr lang="en-US" b="1" dirty="0"/>
              <a:t>lower quality</a:t>
            </a:r>
            <a:r>
              <a:rPr lang="en-US" dirty="0"/>
              <a:t>, </a:t>
            </a:r>
            <a:r>
              <a:rPr lang="en-US" b="1" dirty="0"/>
              <a:t>fewer outlets</a:t>
            </a:r>
            <a:r>
              <a:rPr lang="en-US" dirty="0"/>
              <a:t>, and safety concerns.</a:t>
            </a:r>
          </a:p>
          <a:p>
            <a:endParaRPr lang="en-US" dirty="0"/>
          </a:p>
          <a:p>
            <a:r>
              <a:rPr lang="en-US" dirty="0"/>
              <a:t>The system creates a </a:t>
            </a:r>
            <a:r>
              <a:rPr lang="en-US" b="1" dirty="0"/>
              <a:t>paradox</a:t>
            </a:r>
            <a:r>
              <a:rPr lang="en-US" dirty="0"/>
              <a:t>: </a:t>
            </a:r>
            <a:r>
              <a:rPr lang="en-US" b="1" dirty="0"/>
              <a:t>undernutrition</a:t>
            </a:r>
            <a:r>
              <a:rPr lang="en-US" dirty="0"/>
              <a:t> VS </a:t>
            </a:r>
            <a:r>
              <a:rPr lang="en-US" b="1" dirty="0"/>
              <a:t>obesity</a:t>
            </a:r>
            <a:r>
              <a:rPr lang="en-US" dirty="0"/>
              <a:t>, plus significant </a:t>
            </a:r>
            <a:r>
              <a:rPr lang="en-US" b="1" dirty="0"/>
              <a:t>waste</a:t>
            </a:r>
            <a:r>
              <a:rPr lang="en-US" dirty="0"/>
              <a:t> from farm to fridge.</a:t>
            </a:r>
          </a:p>
          <a:p>
            <a:endParaRPr lang="en-US" dirty="0"/>
          </a:p>
          <a:p>
            <a:r>
              <a:rPr lang="en-US" dirty="0"/>
              <a:t>Food sovereignty asks for </a:t>
            </a:r>
            <a:r>
              <a:rPr lang="en-US" b="1" dirty="0"/>
              <a:t>power, dignity, and participation</a:t>
            </a:r>
            <a:r>
              <a:rPr lang="en-US" dirty="0"/>
              <a:t> in food decisions, not just more calories.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Bridge:</a:t>
            </a:r>
            <a:r>
              <a:rPr lang="en-US" dirty="0"/>
              <a:t> next we choose </a:t>
            </a:r>
            <a:r>
              <a:rPr lang="en-US" b="1" dirty="0"/>
              <a:t>quick diagnostics</a:t>
            </a:r>
            <a:r>
              <a:rPr lang="en-US" dirty="0"/>
              <a:t> to make these inequalities visible and target </a:t>
            </a:r>
            <a:r>
              <a:rPr lang="en-US" b="1" dirty="0"/>
              <a:t>levers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7B5785-2537-EA1A-7F17-B3D254335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39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7107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3DB73-3A18-DBCD-B9D0-87FA5B41A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4401AE-CB13-AF13-BC9D-36487A4E8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DB3B96-857E-A1EA-2C68-C8053F8F8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2CDCDC-6F90-02F6-69D3-4802777AB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375767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3B91-F665-D8DF-C26E-E2D2C62D3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36AF279-718A-1CA3-D821-F99B75569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C04FB72-E2DE-647D-3C31-6E12A1F42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Start with </a:t>
            </a:r>
            <a:r>
              <a:rPr lang="en-US" b="1" dirty="0"/>
              <a:t>IDR</a:t>
            </a:r>
            <a:r>
              <a:rPr lang="en-US" dirty="0"/>
              <a:t> for one </a:t>
            </a:r>
            <a:r>
              <a:rPr lang="en-US" b="1" dirty="0"/>
              <a:t>staple</a:t>
            </a:r>
            <a:r>
              <a:rPr lang="en-US" dirty="0"/>
              <a:t> (e.g., wheat) or one </a:t>
            </a:r>
            <a:r>
              <a:rPr lang="en-US" b="1" dirty="0"/>
              <a:t>input</a:t>
            </a:r>
            <a:r>
              <a:rPr lang="en-US" dirty="0"/>
              <a:t> (e.g., fertilizers, soymeal).</a:t>
            </a:r>
            <a:br>
              <a:rPr lang="en-US" dirty="0"/>
            </a:br>
            <a:endParaRPr lang="en-US" dirty="0"/>
          </a:p>
          <a:p>
            <a:r>
              <a:rPr lang="en-US" dirty="0"/>
              <a:t>Build a </a:t>
            </a:r>
            <a:r>
              <a:rPr lang="en-US" b="1" dirty="0"/>
              <a:t>concentration proxy</a:t>
            </a:r>
            <a:r>
              <a:rPr lang="en-US" dirty="0"/>
              <a:t>: estimate how much the </a:t>
            </a:r>
            <a:r>
              <a:rPr lang="en-US" b="1" dirty="0"/>
              <a:t>top 3–4 buyers/suppliers</a:t>
            </a:r>
            <a:r>
              <a:rPr lang="en-US" dirty="0"/>
              <a:t> control.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Do a </a:t>
            </a:r>
            <a:r>
              <a:rPr lang="en-US" b="1" dirty="0"/>
              <a:t>food environment scan</a:t>
            </a:r>
            <a:r>
              <a:rPr lang="en-US" dirty="0"/>
              <a:t>: compare </a:t>
            </a:r>
            <a:r>
              <a:rPr lang="en-US" b="1" dirty="0"/>
              <a:t>prices</a:t>
            </a:r>
            <a:r>
              <a:rPr lang="en-US" dirty="0"/>
              <a:t>, </a:t>
            </a:r>
            <a:r>
              <a:rPr lang="en-US" b="1" dirty="0"/>
              <a:t>promotions</a:t>
            </a:r>
            <a:r>
              <a:rPr lang="en-US" dirty="0"/>
              <a:t>, and </a:t>
            </a:r>
            <a:r>
              <a:rPr lang="en-US" b="1" dirty="0"/>
              <a:t>UPF exposure</a:t>
            </a:r>
            <a:r>
              <a:rPr lang="en-US" dirty="0"/>
              <a:t> to fresh options.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Draw a </a:t>
            </a:r>
            <a:r>
              <a:rPr lang="en-US" b="1" dirty="0"/>
              <a:t>shock map</a:t>
            </a:r>
            <a:r>
              <a:rPr lang="en-US" dirty="0"/>
              <a:t>: highlight </a:t>
            </a:r>
            <a:r>
              <a:rPr lang="en-US" b="1" dirty="0"/>
              <a:t>ports, corridors, buyers</a:t>
            </a:r>
            <a:r>
              <a:rPr lang="en-US" dirty="0"/>
              <a:t> where a single failure would halt supply.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Add a </a:t>
            </a:r>
            <a:r>
              <a:rPr lang="en-US" b="1" dirty="0"/>
              <a:t>labor/land check</a:t>
            </a:r>
            <a:r>
              <a:rPr lang="en-US" dirty="0"/>
              <a:t>: note </a:t>
            </a:r>
            <a:r>
              <a:rPr lang="en-US" b="1" dirty="0"/>
              <a:t>seasonal labor dependency</a:t>
            </a:r>
            <a:r>
              <a:rPr lang="en-US" dirty="0"/>
              <a:t> and </a:t>
            </a:r>
            <a:r>
              <a:rPr lang="en-US" b="1" dirty="0"/>
              <a:t>tenure/security</a:t>
            </a:r>
            <a:r>
              <a:rPr lang="en-US" dirty="0"/>
              <a:t> issues.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Choose </a:t>
            </a:r>
            <a:r>
              <a:rPr lang="en-US" b="1" dirty="0"/>
              <a:t>one or two</a:t>
            </a:r>
            <a:r>
              <a:rPr lang="en-US" dirty="0"/>
              <a:t> diagnostics to run now; they will point to </a:t>
            </a:r>
            <a:r>
              <a:rPr lang="en-US" b="1" dirty="0"/>
              <a:t>concrete levers</a:t>
            </a:r>
            <a:r>
              <a:rPr lang="en-US" dirty="0"/>
              <a:t> next.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AE2BBB-99FC-4D12-84EF-52D7EFEE5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449091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75A40-9FDE-9DF4-84B6-72685CDD1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EED2BD1-5DCF-53D9-B7AB-A6E57F1ED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C1C4306-A923-2B91-5519-5B06E2130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MENTIMETER 20/25</a:t>
            </a:r>
            <a:br>
              <a:rPr lang="it-IT" dirty="0"/>
            </a:br>
            <a:r>
              <a:rPr lang="it-IT" dirty="0"/>
              <a:t>risposte corrette:</a:t>
            </a:r>
            <a:br>
              <a:rPr lang="it-IT" dirty="0"/>
            </a:br>
            <a:r>
              <a:rPr lang="en-US" b="1" dirty="0"/>
              <a:t>Q1 — Chain mapping (multi-select)</a:t>
            </a:r>
          </a:p>
          <a:p>
            <a:r>
              <a:rPr lang="en-US" b="1" dirty="0"/>
              <a:t>Correct:</a:t>
            </a:r>
            <a:endParaRPr lang="en-US" dirty="0"/>
          </a:p>
          <a:p>
            <a:r>
              <a:rPr lang="en-US" dirty="0"/>
              <a:t>Wheat farming; Grain collection/storage; Milling (flour); Yeast &amp; salt supply; Water &amp; energy; Artisan bakeries; Industrial bakeries; Distribution/retail.</a:t>
            </a:r>
            <a:br>
              <a:rPr lang="en-US" dirty="0"/>
            </a:br>
            <a:r>
              <a:rPr lang="en-US" b="1" dirty="0"/>
              <a:t>Why:</a:t>
            </a:r>
            <a:r>
              <a:rPr lang="en-US" dirty="0"/>
              <a:t> All are core stages/resources in the French bread chain.</a:t>
            </a:r>
            <a:br>
              <a:rPr lang="en-US" dirty="0"/>
            </a:br>
            <a:r>
              <a:rPr lang="en-US" b="1" dirty="0"/>
              <a:t>Incorrect (distractors):</a:t>
            </a:r>
            <a:r>
              <a:rPr lang="en-US" dirty="0"/>
              <a:t> Coffee roasting; pasta processing — unrelated to bread.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Q2 — Import dependence snapshot (single select)</a:t>
            </a:r>
          </a:p>
          <a:p>
            <a:r>
              <a:rPr lang="en-US" b="1" dirty="0"/>
              <a:t>Best answer:</a:t>
            </a:r>
            <a:r>
              <a:rPr lang="en-US" dirty="0"/>
              <a:t> </a:t>
            </a:r>
            <a:r>
              <a:rPr lang="en-US" b="1" dirty="0"/>
              <a:t>Fertilizers for wheat</a:t>
            </a:r>
            <a:r>
              <a:rPr lang="en-US" dirty="0"/>
              <a:t>.</a:t>
            </a:r>
            <a:br>
              <a:rPr lang="en-US" dirty="0"/>
            </a:br>
            <a:r>
              <a:rPr lang="en-US" b="1" dirty="0"/>
              <a:t>Why:</a:t>
            </a:r>
            <a:r>
              <a:rPr lang="en-US" dirty="0"/>
              <a:t> France exports wheat but relies substantially on </a:t>
            </a:r>
            <a:r>
              <a:rPr lang="en-US" b="1" dirty="0"/>
              <a:t>imported nitrogen/potash</a:t>
            </a:r>
            <a:r>
              <a:rPr lang="en-US" dirty="0"/>
              <a:t> (and gas-linked N). Yeast may use imported inputs, but fertilizer dependence is broader and more systemic.</a:t>
            </a:r>
            <a:br>
              <a:rPr lang="en-US" dirty="0"/>
            </a:br>
            <a:r>
              <a:rPr lang="en-US" b="1" dirty="0"/>
              <a:t>Others:</a:t>
            </a:r>
            <a:r>
              <a:rPr lang="en-US" dirty="0"/>
              <a:t> Wheat/flour/energy often less import-dependent overall for France; table salt/herbs not central.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Q3 — Market concentration risk (ranking)</a:t>
            </a:r>
          </a:p>
          <a:p>
            <a:r>
              <a:rPr lang="en-US" b="1" dirty="0"/>
              <a:t>Indicative ranking (1 = highest):</a:t>
            </a:r>
            <a:endParaRPr lang="en-US" dirty="0"/>
          </a:p>
          <a:p>
            <a:r>
              <a:rPr lang="en-US" b="1" dirty="0"/>
              <a:t>Retail chains</a:t>
            </a:r>
            <a:r>
              <a:rPr lang="en-US" dirty="0"/>
              <a:t> (large buyers set terms/shelf)</a:t>
            </a:r>
          </a:p>
          <a:p>
            <a:r>
              <a:rPr lang="en-US" b="1" dirty="0"/>
              <a:t>Milling</a:t>
            </a:r>
            <a:r>
              <a:rPr lang="en-US" dirty="0"/>
              <a:t> (top firms hold big shares)</a:t>
            </a:r>
          </a:p>
          <a:p>
            <a:r>
              <a:rPr lang="en-US" b="1" dirty="0"/>
              <a:t>Industrial bakeries</a:t>
            </a:r>
            <a:r>
              <a:rPr lang="en-US" dirty="0"/>
              <a:t> (few large players)</a:t>
            </a:r>
          </a:p>
          <a:p>
            <a:r>
              <a:rPr lang="en-US" b="1" dirty="0"/>
              <a:t>Yeast manufacturers</a:t>
            </a:r>
            <a:r>
              <a:rPr lang="en-US" dirty="0"/>
              <a:t> (specialized, few)</a:t>
            </a:r>
          </a:p>
          <a:p>
            <a:r>
              <a:rPr lang="en-US" b="1" dirty="0"/>
              <a:t>Grain trading/collection</a:t>
            </a:r>
            <a:r>
              <a:rPr lang="en-US" dirty="0"/>
              <a:t> (co-ops/traders vary by region)</a:t>
            </a:r>
          </a:p>
          <a:p>
            <a:r>
              <a:rPr lang="en-US" dirty="0"/>
              <a:t>Packaging design agencies (distractor)</a:t>
            </a:r>
            <a:br>
              <a:rPr lang="en-US" dirty="0"/>
            </a:br>
            <a:r>
              <a:rPr lang="en-US" b="1" dirty="0"/>
              <a:t>Why:</a:t>
            </a:r>
            <a:r>
              <a:rPr lang="en-US" dirty="0"/>
              <a:t> Pricing and specs often set </a:t>
            </a:r>
            <a:r>
              <a:rPr lang="en-US" b="1" dirty="0"/>
              <a:t>downstream</a:t>
            </a:r>
            <a:r>
              <a:rPr lang="en-US" dirty="0"/>
              <a:t>; milling commonly concentrated; industrial/yeast can be tight; grain collection varies locally.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Q4 — Logistics chokepoints (multi-select)</a:t>
            </a:r>
          </a:p>
          <a:p>
            <a:r>
              <a:rPr lang="en-US" b="1" dirty="0"/>
              <a:t>Select:</a:t>
            </a:r>
            <a:endParaRPr lang="en-US" dirty="0"/>
          </a:p>
          <a:p>
            <a:r>
              <a:rPr lang="en-US" dirty="0"/>
              <a:t>Port delays for inputs; Rail/truck strikes; Fuel price spikes; Regional grain storage bottlenecks; (and, secondarily) Cold chain for yeast/butter.</a:t>
            </a:r>
            <a:br>
              <a:rPr lang="en-US" dirty="0"/>
            </a:br>
            <a:r>
              <a:rPr lang="en-US" b="1" dirty="0"/>
              <a:t>Why:</a:t>
            </a:r>
            <a:r>
              <a:rPr lang="en-US" dirty="0"/>
              <a:t> These can disrupt flour/inputs movement, baking schedules, and costs.</a:t>
            </a:r>
            <a:br>
              <a:rPr lang="en-US" dirty="0"/>
            </a:br>
            <a:r>
              <a:rPr lang="en-US" b="1" dirty="0"/>
              <a:t>Don’t select (distractors):</a:t>
            </a:r>
            <a:r>
              <a:rPr lang="en-US" dirty="0"/>
              <a:t> Airport closures; Reefer container shortage for fresh fish — low relevance to bread.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Q5 — Price pass-through (scale 1–7)</a:t>
            </a:r>
          </a:p>
          <a:p>
            <a:r>
              <a:rPr lang="en-US" b="1" dirty="0"/>
              <a:t>Typical result to expect:</a:t>
            </a:r>
            <a:r>
              <a:rPr lang="en-US" dirty="0"/>
              <a:t> </a:t>
            </a:r>
            <a:r>
              <a:rPr lang="en-US" b="1" dirty="0"/>
              <a:t>5–7</a:t>
            </a:r>
            <a:br>
              <a:rPr lang="en-US" dirty="0"/>
            </a:br>
            <a:r>
              <a:rPr lang="en-US" b="1" dirty="0"/>
              <a:t>Why:</a:t>
            </a:r>
            <a:r>
              <a:rPr lang="en-US" dirty="0"/>
              <a:t> </a:t>
            </a:r>
            <a:r>
              <a:rPr lang="en-US" b="1" dirty="0"/>
              <a:t>Energy shocks</a:t>
            </a:r>
            <a:r>
              <a:rPr lang="en-US" dirty="0"/>
              <a:t> hit milling, baking (ovens), and transport; baguette prices often react within weeks–months.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Q6 — First diagnostic to compute (single select)</a:t>
            </a:r>
          </a:p>
          <a:p>
            <a:r>
              <a:rPr lang="en-US" b="1" dirty="0"/>
              <a:t>Good choices (pick one based on your focus):</a:t>
            </a:r>
            <a:endParaRPr lang="en-US" dirty="0"/>
          </a:p>
          <a:p>
            <a:r>
              <a:rPr lang="en-US" b="1" dirty="0"/>
              <a:t>Market concentration in milling (HHI or top-3/4 share):</a:t>
            </a:r>
            <a:r>
              <a:rPr lang="en-US" dirty="0"/>
              <a:t> best if you’re probing </a:t>
            </a:r>
            <a:r>
              <a:rPr lang="en-US" b="1" dirty="0"/>
              <a:t>pricing power</a:t>
            </a:r>
            <a:r>
              <a:rPr lang="en-US" dirty="0"/>
              <a:t>.</a:t>
            </a:r>
          </a:p>
          <a:p>
            <a:r>
              <a:rPr lang="en-US" b="1" dirty="0"/>
              <a:t>IDR for fertilizers:</a:t>
            </a:r>
            <a:r>
              <a:rPr lang="en-US" dirty="0"/>
              <a:t> best if you’re probing </a:t>
            </a:r>
            <a:r>
              <a:rPr lang="en-US" b="1" dirty="0"/>
              <a:t>import exposure</a:t>
            </a:r>
            <a:r>
              <a:rPr lang="en-US" dirty="0"/>
              <a:t> on inputs.</a:t>
            </a:r>
            <a:br>
              <a:rPr lang="en-US" dirty="0"/>
            </a:br>
            <a:r>
              <a:rPr lang="en-US" b="1" dirty="0"/>
              <a:t>Also valid:</a:t>
            </a:r>
            <a:r>
              <a:rPr lang="en-US" dirty="0"/>
              <a:t> Energy cost share (if baker viability is the issue); Chokepoint map (if strikes/ports are salient).</a:t>
            </a:r>
            <a:br>
              <a:rPr lang="en-US" dirty="0"/>
            </a:br>
            <a:r>
              <a:rPr lang="en-US" b="1" dirty="0"/>
              <a:t>Avoid:</a:t>
            </a:r>
            <a:r>
              <a:rPr lang="en-US" dirty="0"/>
              <a:t> HHI for bakery décor suppliers (not material).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Q7 — Pick one lever (ranking, 1 = best)</a:t>
            </a:r>
          </a:p>
          <a:p>
            <a:r>
              <a:rPr lang="en-US" b="1" dirty="0"/>
              <a:t>Suggested ranking (context-dependent):</a:t>
            </a:r>
            <a:endParaRPr lang="en-US" dirty="0"/>
          </a:p>
          <a:p>
            <a:r>
              <a:rPr lang="en-US" b="1" dirty="0"/>
              <a:t>Co-op storage &amp; logistics for grain/flour</a:t>
            </a:r>
            <a:r>
              <a:rPr lang="en-US" dirty="0"/>
              <a:t> (buffers + bargaining)</a:t>
            </a:r>
          </a:p>
          <a:p>
            <a:r>
              <a:rPr lang="en-US" b="1" dirty="0"/>
              <a:t>Energy support for artisan bakeries</a:t>
            </a:r>
            <a:r>
              <a:rPr lang="en-US" dirty="0"/>
              <a:t> (efficiency/ovens to handle energy shocks)</a:t>
            </a:r>
          </a:p>
          <a:p>
            <a:r>
              <a:rPr lang="en-US" b="1" dirty="0"/>
              <a:t>Public procurement for local flour</a:t>
            </a:r>
            <a:r>
              <a:rPr lang="en-US" dirty="0"/>
              <a:t> (anchor demand, stable contracts)</a:t>
            </a:r>
          </a:p>
          <a:p>
            <a:r>
              <a:rPr lang="en-US" b="1" dirty="0"/>
              <a:t>Fair contracts (cost-plus) with retailers</a:t>
            </a:r>
            <a:r>
              <a:rPr lang="en-US" dirty="0"/>
              <a:t> (share risk, stabilize margins)</a:t>
            </a:r>
          </a:p>
          <a:p>
            <a:r>
              <a:rPr lang="en-US" b="1" dirty="0"/>
              <a:t>Subsidy shift toward agroecological wheat</a:t>
            </a:r>
            <a:r>
              <a:rPr lang="en-US" dirty="0"/>
              <a:t> (medium-term input resilience)</a:t>
            </a:r>
          </a:p>
          <a:p>
            <a:r>
              <a:rPr lang="en-US" dirty="0"/>
              <a:t>TV advertising campaign for baguettes (distractor)</a:t>
            </a:r>
            <a:br>
              <a:rPr lang="en-US" dirty="0"/>
            </a:br>
            <a:r>
              <a:rPr lang="en-US" b="1" dirty="0"/>
              <a:t>Why:</a:t>
            </a:r>
            <a:r>
              <a:rPr lang="en-US" dirty="0"/>
              <a:t> Tackle immediate bottlenecks (logistics/energy), then secure demand and fair terms; structural agronomy shifts build medium-term resilience.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2A77B0-E265-5192-827B-165D763F4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it-IT" noProof="0" smtClean="0"/>
              <a:t>41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64399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87F67-D7E0-041A-09A4-3D02C21B4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5DE4F9-9073-3C9C-CF7F-B5FCD08D1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12F0AB-1E7D-F9DE-A6E8-D2DBB9FAD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Match </a:t>
            </a:r>
            <a:r>
              <a:rPr lang="en-US" b="1" dirty="0"/>
              <a:t>diagnosis → lever</a:t>
            </a:r>
            <a:r>
              <a:rPr lang="en-US" dirty="0"/>
              <a:t>.</a:t>
            </a:r>
          </a:p>
          <a:p>
            <a:r>
              <a:rPr lang="en-US" b="1" dirty="0"/>
              <a:t>Imports</a:t>
            </a:r>
            <a:r>
              <a:rPr lang="en-US" dirty="0"/>
              <a:t>: diversify, substitute, hold </a:t>
            </a:r>
            <a:r>
              <a:rPr lang="en-US" b="1" dirty="0"/>
              <a:t>buffers</a:t>
            </a:r>
            <a:r>
              <a:rPr lang="en-US" dirty="0"/>
              <a:t>.</a:t>
            </a:r>
          </a:p>
          <a:p>
            <a:r>
              <a:rPr lang="en-US" b="1" dirty="0"/>
              <a:t>Concentration</a:t>
            </a:r>
            <a:r>
              <a:rPr lang="en-US" dirty="0"/>
              <a:t>: build </a:t>
            </a:r>
            <a:r>
              <a:rPr lang="en-US" b="1" dirty="0"/>
              <a:t>co-ops</a:t>
            </a:r>
            <a:r>
              <a:rPr lang="en-US" dirty="0"/>
              <a:t>, add </a:t>
            </a:r>
            <a:r>
              <a:rPr lang="en-US" b="1" dirty="0"/>
              <a:t>processing</a:t>
            </a:r>
            <a:r>
              <a:rPr lang="en-US" dirty="0"/>
              <a:t>, push </a:t>
            </a:r>
            <a:r>
              <a:rPr lang="en-US" b="1" dirty="0"/>
              <a:t>fair contracts</a:t>
            </a:r>
            <a:r>
              <a:rPr lang="en-US" dirty="0"/>
              <a:t>.</a:t>
            </a:r>
          </a:p>
          <a:p>
            <a:r>
              <a:rPr lang="en-US" b="1" dirty="0"/>
              <a:t>Chokepoints</a:t>
            </a:r>
            <a:r>
              <a:rPr lang="en-US" dirty="0"/>
              <a:t>: add </a:t>
            </a:r>
            <a:r>
              <a:rPr lang="en-US" b="1" dirty="0"/>
              <a:t>routes/storage</a:t>
            </a:r>
            <a:r>
              <a:rPr lang="en-US" dirty="0"/>
              <a:t>, make </a:t>
            </a:r>
            <a:r>
              <a:rPr lang="en-US" b="1" dirty="0"/>
              <a:t>plans</a:t>
            </a:r>
            <a:r>
              <a:rPr lang="en-US" dirty="0"/>
              <a:t>.</a:t>
            </a:r>
          </a:p>
          <a:p>
            <a:r>
              <a:rPr lang="en-US" b="1" dirty="0"/>
              <a:t>Access/UPFs</a:t>
            </a:r>
            <a:r>
              <a:rPr lang="en-US" dirty="0"/>
              <a:t>: use </a:t>
            </a:r>
            <a:r>
              <a:rPr lang="en-US" b="1" dirty="0"/>
              <a:t>procurement</a:t>
            </a:r>
            <a:r>
              <a:rPr lang="en-US" dirty="0"/>
              <a:t>, regulate </a:t>
            </a:r>
            <a:r>
              <a:rPr lang="en-US" b="1" dirty="0"/>
              <a:t>retail mix</a:t>
            </a:r>
            <a:r>
              <a:rPr lang="en-US" dirty="0"/>
              <a:t>, track </a:t>
            </a:r>
            <a:r>
              <a:rPr lang="en-US" b="1" dirty="0"/>
              <a:t>prices</a:t>
            </a:r>
            <a:r>
              <a:rPr lang="en-US" dirty="0"/>
              <a:t>.</a:t>
            </a:r>
          </a:p>
          <a:p>
            <a:r>
              <a:rPr lang="en-US" b="1" dirty="0"/>
              <a:t>Energy</a:t>
            </a:r>
            <a:r>
              <a:rPr lang="en-US" dirty="0"/>
              <a:t>: invest in </a:t>
            </a:r>
            <a:r>
              <a:rPr lang="en-US" b="1" dirty="0"/>
              <a:t>efficiency</a:t>
            </a:r>
            <a:r>
              <a:rPr lang="en-US" dirty="0"/>
              <a:t> and </a:t>
            </a:r>
            <a:r>
              <a:rPr lang="en-US" b="1" dirty="0"/>
              <a:t>collective buying</a:t>
            </a:r>
            <a:r>
              <a:rPr lang="en-US" dirty="0"/>
              <a:t>.</a:t>
            </a:r>
          </a:p>
          <a:p>
            <a:r>
              <a:rPr lang="en-US" dirty="0"/>
              <a:t>Weigh </a:t>
            </a:r>
            <a:r>
              <a:rPr lang="en-US" b="1" dirty="0"/>
              <a:t>equity, ecology, feasibility</a:t>
            </a:r>
            <a:r>
              <a:rPr lang="en-US" dirty="0"/>
              <a:t> before choosing.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E9297E-E6CD-A038-B297-F891506B3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56673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9DD36-3D50-0EB9-B5CD-D9BDE59A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B0A0A5-D86E-38EB-0FC9-CE312C4AB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8E1F999-E4B4-7546-DBC8-2C15D383C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C38CC9-D2F7-52CB-8B84-321C0292F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568679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5C47B-BEB6-9A69-594B-8D28D6D2A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26D51D7-D733-1BF8-38FB-8AEA59E2B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074B76-1B4A-31FA-863C-1430154DB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A1B2FB-CA59-9090-38EC-7C7618196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734403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EFA34-77C7-3AEB-2DE5-480E76667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2CF4281-600F-C83A-1CC6-A3E9FDD9B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F747EF-4AFE-A55F-AADF-89BD57871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FC7D3D4-8A1F-47CE-0476-6B34ABEE28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985617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D1BBF-55BB-9D6B-03B3-6E0F67B49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4CB946-A95A-1B86-BB99-940CFBC9E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F013787-4BBD-3E2D-252B-C2C4799C1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D03FDE-F9C0-4318-0F16-56CB67F82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429818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4482-4D7D-D0C3-EAD9-BCA46E416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BE9A47E-97B4-CAC8-52F5-6FC343C64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7DE5E57-EA3D-8182-5086-6A4F82DC4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F8DF5B-762B-4D0A-C344-973B2114E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55012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7AFFF-0D57-3E8D-87B4-8E2F797AC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ECE5430-006D-D9ED-9862-162A2EA6F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90C8443-D7F0-7BB3-490F-98B4058F0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AD60F6-A8E9-2F21-4140-B7C4EADAE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49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79829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sz="1000" b="1" dirty="0"/>
              <a:t>Setting our destination (15–16 Oct 2025)</a:t>
            </a:r>
            <a:br>
              <a:rPr lang="en-US" sz="1000" dirty="0"/>
            </a:br>
            <a:r>
              <a:rPr lang="en-US" sz="1000" dirty="0"/>
              <a:t>We have two days and five modules. I’ll show where we’re going, why it matters, and how each step connects to practice.</a:t>
            </a:r>
          </a:p>
          <a:p>
            <a:endParaRPr lang="en-US" sz="1000" dirty="0"/>
          </a:p>
          <a:p>
            <a:r>
              <a:rPr lang="en-US" sz="1000" b="1" dirty="0"/>
              <a:t>Foundations &amp; distinctions</a:t>
            </a:r>
            <a:br>
              <a:rPr lang="en-US" sz="1000" dirty="0"/>
            </a:br>
            <a:r>
              <a:rPr lang="en-US" sz="1000" i="1" dirty="0"/>
              <a:t>Food sovereignty</a:t>
            </a:r>
            <a:r>
              <a:rPr lang="en-US" sz="1000" dirty="0"/>
              <a:t> asks </a:t>
            </a:r>
            <a:r>
              <a:rPr lang="en-US" sz="1000" b="1" dirty="0"/>
              <a:t>who decides</a:t>
            </a:r>
            <a:r>
              <a:rPr lang="en-US" sz="1000" dirty="0"/>
              <a:t> about food systems.</a:t>
            </a:r>
            <a:br>
              <a:rPr lang="en-US" sz="1000" dirty="0"/>
            </a:br>
            <a:r>
              <a:rPr lang="en-US" sz="1000" dirty="0"/>
              <a:t>It’s not the same as </a:t>
            </a:r>
            <a:r>
              <a:rPr lang="en-US" sz="1000" i="1" dirty="0"/>
              <a:t>food security</a:t>
            </a:r>
            <a:r>
              <a:rPr lang="en-US" sz="1000" dirty="0"/>
              <a:t> (do we have enough food?) or </a:t>
            </a:r>
            <a:r>
              <a:rPr lang="en-US" sz="1000" i="1" dirty="0"/>
              <a:t>self-sufficiency</a:t>
            </a:r>
            <a:r>
              <a:rPr lang="en-US" sz="1000" dirty="0"/>
              <a:t> (do we produce it at home?).</a:t>
            </a:r>
            <a:br>
              <a:rPr lang="en-US" sz="1000" dirty="0"/>
            </a:br>
            <a:r>
              <a:rPr lang="en-US" sz="1000" dirty="0"/>
              <a:t>I’ll lean on </a:t>
            </a:r>
            <a:r>
              <a:rPr lang="en-US" sz="1000" b="1" dirty="0"/>
              <a:t>Patel (2007)</a:t>
            </a:r>
            <a:r>
              <a:rPr lang="en-US" sz="1000" dirty="0"/>
              <a:t> for power in supply chains and </a:t>
            </a:r>
            <a:r>
              <a:rPr lang="en-US" sz="1000" b="1" dirty="0"/>
              <a:t>Shiva (2015)</a:t>
            </a:r>
            <a:r>
              <a:rPr lang="en-US" sz="1000" dirty="0"/>
              <a:t> for biodiversity and seed/knowledge commons.</a:t>
            </a:r>
          </a:p>
          <a:p>
            <a:endParaRPr lang="en-US" sz="1000" dirty="0"/>
          </a:p>
          <a:p>
            <a:r>
              <a:rPr lang="en-US" sz="1000" b="1" dirty="0"/>
              <a:t>Diagnosing global imbalances</a:t>
            </a:r>
            <a:br>
              <a:rPr lang="en-US" sz="1000" dirty="0"/>
            </a:br>
            <a:r>
              <a:rPr lang="en-US" sz="1000" dirty="0"/>
              <a:t>We’ll scan </a:t>
            </a:r>
            <a:r>
              <a:rPr lang="en-US" sz="1000" b="1" dirty="0"/>
              <a:t>value chains</a:t>
            </a:r>
            <a:r>
              <a:rPr lang="en-US" sz="1000" dirty="0"/>
              <a:t>, </a:t>
            </a:r>
            <a:r>
              <a:rPr lang="en-US" sz="1000" b="1" dirty="0"/>
              <a:t>trade dependence</a:t>
            </a:r>
            <a:r>
              <a:rPr lang="en-US" sz="1000" dirty="0"/>
              <a:t>, </a:t>
            </a:r>
            <a:r>
              <a:rPr lang="en-US" sz="1000" b="1" dirty="0"/>
              <a:t>corporate concentration</a:t>
            </a:r>
            <a:r>
              <a:rPr lang="en-US" sz="1000" dirty="0"/>
              <a:t>, </a:t>
            </a:r>
            <a:r>
              <a:rPr lang="en-US" sz="1000" b="1" dirty="0"/>
              <a:t>crisis exposure</a:t>
            </a:r>
            <a:r>
              <a:rPr lang="en-US" sz="1000" dirty="0"/>
              <a:t>, and </a:t>
            </a:r>
            <a:r>
              <a:rPr lang="en-US" sz="1000" b="1" dirty="0"/>
              <a:t>access inequalities</a:t>
            </a:r>
            <a:r>
              <a:rPr lang="en-US" sz="1000" dirty="0"/>
              <a:t>.</a:t>
            </a:r>
            <a:br>
              <a:rPr lang="en-US" sz="1000" dirty="0"/>
            </a:br>
            <a:r>
              <a:rPr lang="en-US" sz="1000" b="1" dirty="0"/>
              <a:t>Galvez (2018)</a:t>
            </a:r>
            <a:r>
              <a:rPr lang="en-US" sz="1000" dirty="0"/>
              <a:t> links trade rules to changing diets; </a:t>
            </a:r>
            <a:r>
              <a:rPr lang="en-US" sz="1000" b="1" dirty="0"/>
              <a:t>Patel (2007)</a:t>
            </a:r>
            <a:r>
              <a:rPr lang="en-US" sz="1000" dirty="0"/>
              <a:t> unpacks market power; </a:t>
            </a:r>
            <a:r>
              <a:rPr lang="en-US" sz="1000" b="1" dirty="0" err="1"/>
              <a:t>Abis</a:t>
            </a:r>
            <a:r>
              <a:rPr lang="en-US" sz="1000" b="1" dirty="0"/>
              <a:t> (2024)</a:t>
            </a:r>
            <a:r>
              <a:rPr lang="en-US" sz="1000" dirty="0"/>
              <a:t> brings in logistics and geopolitics.</a:t>
            </a:r>
          </a:p>
          <a:p>
            <a:endParaRPr lang="en-US" sz="1000" dirty="0"/>
          </a:p>
          <a:p>
            <a:r>
              <a:rPr lang="en-US" sz="1000" b="1" dirty="0"/>
              <a:t>Policies &amp; institutions</a:t>
            </a:r>
            <a:br>
              <a:rPr lang="en-US" sz="1000" dirty="0"/>
            </a:br>
            <a:r>
              <a:rPr lang="en-US" sz="1000" dirty="0"/>
              <a:t>We’ll look at </a:t>
            </a:r>
            <a:r>
              <a:rPr lang="en-US" sz="1000" b="1" dirty="0"/>
              <a:t>national, EU, and international</a:t>
            </a:r>
            <a:r>
              <a:rPr lang="en-US" sz="1000" dirty="0"/>
              <a:t> arenas—think </a:t>
            </a:r>
            <a:r>
              <a:rPr lang="en-US" sz="1000" b="1" dirty="0"/>
              <a:t>CAP</a:t>
            </a:r>
            <a:r>
              <a:rPr lang="en-US" sz="1000" dirty="0"/>
              <a:t>, trade, and aid.</a:t>
            </a:r>
          </a:p>
          <a:p>
            <a:br>
              <a:rPr lang="en-US" sz="1000" dirty="0"/>
            </a:br>
            <a:r>
              <a:rPr lang="en-US" sz="1000" dirty="0"/>
              <a:t>The core tension is </a:t>
            </a:r>
            <a:r>
              <a:rPr lang="en-US" sz="1000" b="1" dirty="0"/>
              <a:t>liberalization versus support</a:t>
            </a:r>
            <a:r>
              <a:rPr lang="en-US" sz="1000" dirty="0"/>
              <a:t> for local farming.</a:t>
            </a:r>
            <a:br>
              <a:rPr lang="en-US" sz="1000" dirty="0"/>
            </a:br>
            <a:r>
              <a:rPr lang="en-US" sz="1000" b="1" dirty="0" err="1"/>
              <a:t>Attac</a:t>
            </a:r>
            <a:r>
              <a:rPr lang="en-US" sz="1000" b="1" dirty="0"/>
              <a:t> (2009)</a:t>
            </a:r>
            <a:r>
              <a:rPr lang="en-US" sz="1000" dirty="0"/>
              <a:t> helps map EU levers; </a:t>
            </a:r>
            <a:r>
              <a:rPr lang="en-US" sz="1000" b="1" dirty="0"/>
              <a:t>Moseley (2022)</a:t>
            </a:r>
            <a:r>
              <a:rPr lang="en-US" sz="1000" dirty="0"/>
              <a:t> shows how to decolonize policy paths.</a:t>
            </a:r>
          </a:p>
          <a:p>
            <a:r>
              <a:rPr lang="en-US" sz="1000" b="1" dirty="0"/>
              <a:t>Alternatives and how to scale them</a:t>
            </a:r>
          </a:p>
          <a:p>
            <a:br>
              <a:rPr lang="en-US" sz="1000" dirty="0"/>
            </a:br>
            <a:r>
              <a:rPr lang="en-US" sz="1000" dirty="0"/>
              <a:t>We’ll explore </a:t>
            </a:r>
            <a:r>
              <a:rPr lang="en-US" sz="1000" b="1" dirty="0"/>
              <a:t>agroecology</a:t>
            </a:r>
            <a:r>
              <a:rPr lang="en-US" sz="1000" dirty="0"/>
              <a:t>, short supply chains, cooperatives, </a:t>
            </a:r>
            <a:r>
              <a:rPr lang="en-US" sz="1000" b="1" dirty="0"/>
              <a:t>AMAP/CSA</a:t>
            </a:r>
            <a:r>
              <a:rPr lang="en-US" sz="1000" dirty="0"/>
              <a:t>, and civic innovations.</a:t>
            </a:r>
          </a:p>
          <a:p>
            <a:br>
              <a:rPr lang="en-US" sz="1000" dirty="0"/>
            </a:br>
            <a:r>
              <a:rPr lang="en-US" sz="1000" dirty="0"/>
              <a:t>We’ll also name the limits and the </a:t>
            </a:r>
            <a:r>
              <a:rPr lang="en-US" sz="1000" b="1" dirty="0"/>
              <a:t>conditions for scaling</a:t>
            </a:r>
            <a:r>
              <a:rPr lang="en-US" sz="1000" dirty="0"/>
              <a:t>: land access, finance, logistics, and governance.</a:t>
            </a:r>
            <a:br>
              <a:rPr lang="en-US" sz="1000" dirty="0"/>
            </a:br>
            <a:r>
              <a:rPr lang="en-US" sz="1000" b="1" dirty="0"/>
              <a:t>Shiva (2015)</a:t>
            </a:r>
            <a:r>
              <a:rPr lang="en-US" sz="1000" dirty="0"/>
              <a:t> and </a:t>
            </a:r>
            <a:r>
              <a:rPr lang="en-US" sz="1000" b="1" dirty="0"/>
              <a:t>Moseley (2022)</a:t>
            </a:r>
            <a:r>
              <a:rPr lang="en-US" sz="1000" dirty="0"/>
              <a:t> ground the principles; </a:t>
            </a:r>
            <a:r>
              <a:rPr lang="en-US" sz="1000" b="1" dirty="0"/>
              <a:t>Canfield (2022)</a:t>
            </a:r>
            <a:r>
              <a:rPr lang="en-US" sz="1000" dirty="0"/>
              <a:t> guides how ideas enter institutions.</a:t>
            </a:r>
          </a:p>
          <a:p>
            <a:endParaRPr lang="en-US" sz="1000" dirty="0"/>
          </a:p>
          <a:p>
            <a:r>
              <a:rPr lang="en-US" sz="1000" b="1" dirty="0"/>
              <a:t>Territorial strategies</a:t>
            </a:r>
            <a:br>
              <a:rPr lang="en-US" sz="1000" dirty="0"/>
            </a:br>
            <a:r>
              <a:rPr lang="en-US" sz="1000" dirty="0"/>
              <a:t>You’ll run a quick </a:t>
            </a:r>
            <a:r>
              <a:rPr lang="en-US" sz="1000" b="1" dirty="0"/>
              <a:t>diagnostic</a:t>
            </a:r>
            <a:r>
              <a:rPr lang="en-US" sz="1000" dirty="0"/>
              <a:t>—vulnerability and dependence using simple </a:t>
            </a:r>
            <a:r>
              <a:rPr lang="en-US" sz="1000" b="1" dirty="0"/>
              <a:t>IDR/HHI</a:t>
            </a:r>
            <a:r>
              <a:rPr lang="en-US" sz="1000" dirty="0"/>
              <a:t> checks.</a:t>
            </a:r>
          </a:p>
          <a:p>
            <a:br>
              <a:rPr lang="en-US" sz="1000" dirty="0"/>
            </a:br>
            <a:r>
              <a:rPr lang="en-US" sz="1000" dirty="0"/>
              <a:t>Then we’ll </a:t>
            </a:r>
            <a:r>
              <a:rPr lang="en-US" sz="1000" b="1" dirty="0"/>
              <a:t>map stakeholders</a:t>
            </a:r>
            <a:r>
              <a:rPr lang="en-US" sz="1000" dirty="0"/>
              <a:t>, pick </a:t>
            </a:r>
            <a:r>
              <a:rPr lang="en-US" sz="1000" b="1" dirty="0"/>
              <a:t>local levers</a:t>
            </a:r>
            <a:r>
              <a:rPr lang="en-US" sz="1000" dirty="0"/>
              <a:t> (procurement, land/tenure, </a:t>
            </a:r>
            <a:r>
              <a:rPr lang="en-US" sz="1000" dirty="0" err="1"/>
              <a:t>relocalization</a:t>
            </a:r>
            <a:r>
              <a:rPr lang="en-US" sz="1000" dirty="0"/>
              <a:t>), and sketch </a:t>
            </a:r>
            <a:r>
              <a:rPr lang="en-US" sz="1000" b="1" dirty="0"/>
              <a:t>governance</a:t>
            </a:r>
            <a:r>
              <a:rPr lang="en-US" sz="1000" dirty="0"/>
              <a:t> plus an </a:t>
            </a:r>
            <a:r>
              <a:rPr lang="en-US" sz="1000" b="1" dirty="0"/>
              <a:t>action plan</a:t>
            </a:r>
            <a:r>
              <a:rPr lang="en-US" sz="1000" dirty="0"/>
              <a:t>.</a:t>
            </a:r>
            <a:br>
              <a:rPr lang="en-US" sz="1000" dirty="0"/>
            </a:br>
            <a:r>
              <a:rPr lang="en-US" sz="1000" b="1" dirty="0"/>
              <a:t>Reese (2019)</a:t>
            </a:r>
            <a:r>
              <a:rPr lang="en-US" sz="1000" dirty="0"/>
              <a:t> keeps us focused on justice—race, gender, and class.</a:t>
            </a:r>
          </a:p>
          <a:p>
            <a:endParaRPr lang="en-US" sz="1000" dirty="0"/>
          </a:p>
          <a:p>
            <a:r>
              <a:rPr lang="en-US" sz="1000" b="1" dirty="0"/>
              <a:t>Project implementation (logical framework)</a:t>
            </a:r>
            <a:br>
              <a:rPr lang="en-US" sz="1000" dirty="0"/>
            </a:br>
            <a:r>
              <a:rPr lang="en-US" sz="1000" dirty="0"/>
              <a:t>We’ll set the </a:t>
            </a:r>
            <a:r>
              <a:rPr lang="en-US" sz="1000" b="1" dirty="0"/>
              <a:t>problem</a:t>
            </a:r>
            <a:r>
              <a:rPr lang="en-US" sz="1000" dirty="0"/>
              <a:t>, </a:t>
            </a:r>
            <a:r>
              <a:rPr lang="en-US" sz="1000" b="1" dirty="0"/>
              <a:t>objectives</a:t>
            </a:r>
            <a:r>
              <a:rPr lang="en-US" sz="1000" dirty="0"/>
              <a:t>, and </a:t>
            </a:r>
            <a:r>
              <a:rPr lang="en-US" sz="1000" b="1" dirty="0"/>
              <a:t>outputs/outcomes</a:t>
            </a:r>
            <a:r>
              <a:rPr lang="en-US" sz="1000" dirty="0"/>
              <a:t>, choose </a:t>
            </a:r>
            <a:r>
              <a:rPr lang="en-US" sz="1000" b="1" dirty="0"/>
              <a:t>partners</a:t>
            </a:r>
            <a:r>
              <a:rPr lang="en-US" sz="1000" dirty="0"/>
              <a:t>, and plan </a:t>
            </a:r>
            <a:r>
              <a:rPr lang="en-US" sz="1000" b="1" dirty="0"/>
              <a:t>financing</a:t>
            </a:r>
            <a:r>
              <a:rPr lang="en-US" sz="1000" dirty="0"/>
              <a:t> and </a:t>
            </a:r>
            <a:r>
              <a:rPr lang="en-US" sz="1000" b="1" dirty="0"/>
              <a:t>ethics</a:t>
            </a:r>
            <a:r>
              <a:rPr lang="en-US" sz="1000" dirty="0"/>
              <a:t>.</a:t>
            </a:r>
            <a:br>
              <a:rPr lang="en-US" sz="1000" dirty="0"/>
            </a:br>
            <a:r>
              <a:rPr lang="en-US" sz="1000" dirty="0"/>
              <a:t>You’ll define clear </a:t>
            </a:r>
            <a:r>
              <a:rPr lang="en-US" sz="1000" b="1" dirty="0"/>
              <a:t>KPIs</a:t>
            </a:r>
            <a:r>
              <a:rPr lang="en-US" sz="1000" dirty="0"/>
              <a:t> and list </a:t>
            </a:r>
            <a:r>
              <a:rPr lang="en-US" sz="1000" b="1" dirty="0"/>
              <a:t>risks</a:t>
            </a:r>
            <a:r>
              <a:rPr lang="en-US" sz="1000" dirty="0"/>
              <a:t> with </a:t>
            </a:r>
            <a:r>
              <a:rPr lang="en-US" sz="1000" b="1" dirty="0"/>
              <a:t>mitigation</a:t>
            </a:r>
            <a:r>
              <a:rPr lang="en-US" sz="1000" dirty="0"/>
              <a:t> measures.</a:t>
            </a:r>
          </a:p>
          <a:p>
            <a:br>
              <a:rPr lang="en-US" sz="1000" dirty="0"/>
            </a:br>
            <a:r>
              <a:rPr lang="en-US" sz="1000" b="1" dirty="0"/>
              <a:t>Close and bridge</a:t>
            </a:r>
            <a:br>
              <a:rPr lang="en-US" sz="1000" dirty="0"/>
            </a:br>
            <a:r>
              <a:rPr lang="en-US" sz="1000" dirty="0"/>
              <a:t>These objectives guide our activities and quick quizzes.</a:t>
            </a:r>
            <a:br>
              <a:rPr lang="en-US" sz="1000" dirty="0"/>
            </a:br>
            <a:r>
              <a:rPr lang="en-US" sz="1000" dirty="0"/>
              <a:t>Now, let’s start with the core definitions and a short baseline poll to see where we stand.</a:t>
            </a:r>
          </a:p>
          <a:p>
            <a:pPr rtl="0"/>
            <a:endParaRPr lang="it-IT" sz="1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574100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9031B-7016-AA72-CE88-CF290233A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884E271-AFD0-0CF5-EF52-A6131A5F3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85B3E1B-5F07-79E9-3B9E-DB562F459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6DBEEC-731F-ACB4-13C4-5B7D7F1B5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548231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5154F-0894-F208-04B9-6E3C45DED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7733D46-1B97-E90A-803F-845E78ED6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644A4C8-4097-66E3-4464-6CBA5D71A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622D92-11E8-2FF1-5F2D-4B1139A5D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565984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108BF-FF86-82E1-7C59-4DE84F88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BBE0730-B4B4-3424-88A3-9B25553AD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56DDAD-03C7-4402-56EE-BB4361991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34CC5C-8516-ECCF-A57A-A6679876C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577832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81609-FA8C-C361-477E-F958BFD98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DEDB9E7-8054-1C47-20D0-2848CBC7C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D510907-713F-317D-DE44-5850435FC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5A6B5A-42BE-E3D6-18C0-35D3E3B02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31305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A74FF-91D4-EE0B-F74D-FADDC1E5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A68E17-50EC-D5AC-A807-41E70FBE7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DBE815A-8F2E-FE71-EA95-DE8DAE176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FE6719-25ED-A404-AF98-B5F7BD1910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367756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4825F-C49D-8C48-C9E2-A46E98D59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B1008F4-398E-1784-598B-D9D03F0D4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191EE8E-F861-F72B-4033-3C763630E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06B135-0856-50E9-F767-6004B1963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706474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87872-9FFE-04D6-7CD5-9ADA16453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24A1424-68E9-A206-7A23-F9AF56774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E3D2ECB-201C-CA27-E530-EA86087C8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4BBF04-782D-DD75-38B9-7E8165EBF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604263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6C8AD-1FB6-F37F-66A7-3F4C1818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D84F8C5-DDD5-E8F4-EAA8-1AEB73733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EFC7EA4-F492-755C-717C-4E116B663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2DDAF4-AB4C-DA0A-6806-00589C9B4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111229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97B5B-6FF5-7995-455D-693687713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81E1BF2-5A7E-E325-9CD4-03D2C8760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0615570-63B2-5B56-0F0D-CC01F231A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05AF01-8D05-EEE5-6AF2-5A0A43C58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765269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7B6F0-7750-28A1-2151-E41E52FA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927874-C822-57B1-0FDF-848A99E4F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317C6AF-714D-3131-A83D-1D3D82275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8C0890-F47A-ABC8-2FCA-16A8930B5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35872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84FDE-1D69-BFDA-013B-9DDE865CC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E3350AF-2499-766A-6FA4-26CCC9C8A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E825829-5B46-820D-B0CF-B34CDA91F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sz="1000" dirty="0"/>
              <a:t>Two key framings of </a:t>
            </a:r>
            <a:r>
              <a:rPr lang="en-US" sz="1000" i="1" dirty="0"/>
              <a:t>food sovereignty</a:t>
            </a:r>
            <a:r>
              <a:rPr lang="en-US" sz="1000" dirty="0"/>
              <a:t>: one as a </a:t>
            </a:r>
            <a:r>
              <a:rPr lang="en-US" sz="1000" b="1" dirty="0"/>
              <a:t>right</a:t>
            </a:r>
            <a:r>
              <a:rPr lang="en-US" sz="1000" dirty="0"/>
              <a:t>, one as an </a:t>
            </a:r>
            <a:r>
              <a:rPr lang="en-US" sz="1000" b="1" dirty="0"/>
              <a:t>approach</a:t>
            </a:r>
            <a:r>
              <a:rPr lang="en-US" sz="1000" dirty="0"/>
              <a:t>.</a:t>
            </a:r>
          </a:p>
          <a:p>
            <a:endParaRPr lang="en-US" sz="1000" dirty="0"/>
          </a:p>
          <a:p>
            <a:r>
              <a:rPr lang="en-US" sz="1000" b="1" dirty="0"/>
              <a:t>La Vía Campesina </a:t>
            </a:r>
          </a:p>
          <a:p>
            <a:r>
              <a:rPr lang="en-US" sz="1000" dirty="0"/>
              <a:t>“Food sovereignty is the </a:t>
            </a:r>
            <a:r>
              <a:rPr lang="en-US" sz="1000" b="1" dirty="0"/>
              <a:t>right</a:t>
            </a:r>
            <a:r>
              <a:rPr lang="en-US" sz="1000" dirty="0"/>
              <a:t> of peoples…”</a:t>
            </a:r>
          </a:p>
          <a:p>
            <a:r>
              <a:rPr lang="en-US" sz="1000" dirty="0"/>
              <a:t>Focus on </a:t>
            </a:r>
            <a:r>
              <a:rPr lang="en-US" sz="1000" b="1" dirty="0"/>
              <a:t>claim-holders</a:t>
            </a:r>
            <a:r>
              <a:rPr lang="en-US" sz="1000" dirty="0"/>
              <a:t> (peoples/communities) </a:t>
            </a:r>
          </a:p>
          <a:p>
            <a:r>
              <a:rPr lang="en-US" sz="1000" dirty="0"/>
              <a:t>Content of the right: </a:t>
            </a:r>
            <a:r>
              <a:rPr lang="en-US" sz="1000" b="1" dirty="0"/>
              <a:t>healthy</a:t>
            </a:r>
            <a:r>
              <a:rPr lang="en-US" sz="1000" dirty="0"/>
              <a:t>, </a:t>
            </a:r>
            <a:r>
              <a:rPr lang="en-US" sz="1000" b="1" dirty="0"/>
              <a:t>culturally appropriate</a:t>
            </a:r>
            <a:r>
              <a:rPr lang="en-US" sz="1000" dirty="0"/>
              <a:t>, </a:t>
            </a:r>
            <a:r>
              <a:rPr lang="en-US" sz="1000" b="1" dirty="0"/>
              <a:t>ecologically sound</a:t>
            </a:r>
            <a:r>
              <a:rPr lang="en-US" sz="1000" dirty="0"/>
              <a:t> food.</a:t>
            </a:r>
          </a:p>
          <a:p>
            <a:endParaRPr lang="en-US" sz="1000" dirty="0"/>
          </a:p>
          <a:p>
            <a:r>
              <a:rPr lang="en-US" sz="1000" dirty="0"/>
              <a:t>Plus the </a:t>
            </a:r>
            <a:r>
              <a:rPr lang="en-US" sz="1000" b="1" dirty="0"/>
              <a:t>right to define</a:t>
            </a:r>
            <a:r>
              <a:rPr lang="en-US" sz="1000" dirty="0"/>
              <a:t> food and agriculture systems.</a:t>
            </a:r>
          </a:p>
          <a:p>
            <a:endParaRPr lang="en-US" sz="1000" dirty="0"/>
          </a:p>
          <a:p>
            <a:r>
              <a:rPr lang="en-US" sz="1000" dirty="0"/>
              <a:t>Key words to say aloud: </a:t>
            </a:r>
            <a:r>
              <a:rPr lang="en-US" sz="1000" b="1" dirty="0"/>
              <a:t>right</a:t>
            </a:r>
            <a:r>
              <a:rPr lang="en-US" sz="1000" dirty="0"/>
              <a:t>, </a:t>
            </a:r>
            <a:r>
              <a:rPr lang="en-US" sz="1000" b="1" dirty="0"/>
              <a:t>peoples</a:t>
            </a:r>
            <a:r>
              <a:rPr lang="en-US" sz="1000" dirty="0"/>
              <a:t>, </a:t>
            </a:r>
            <a:r>
              <a:rPr lang="en-US" sz="1000" b="1" dirty="0"/>
              <a:t>define their systems</a:t>
            </a:r>
            <a:r>
              <a:rPr lang="en-US" sz="1000" dirty="0"/>
              <a:t>.</a:t>
            </a:r>
          </a:p>
          <a:p>
            <a:endParaRPr lang="en-US" sz="1000" dirty="0"/>
          </a:p>
          <a:p>
            <a:r>
              <a:rPr lang="en-US" sz="1000" b="1" dirty="0"/>
              <a:t>FAO/UN usage (APPROACH)</a:t>
            </a:r>
            <a:endParaRPr lang="en-US" sz="1000" dirty="0"/>
          </a:p>
          <a:p>
            <a:r>
              <a:rPr lang="en-US" sz="1000" dirty="0"/>
              <a:t>Treated as a </a:t>
            </a:r>
            <a:r>
              <a:rPr lang="en-US" sz="1000" b="1" dirty="0"/>
              <a:t>holistic, justice-oriented approach</a:t>
            </a:r>
            <a:r>
              <a:rPr lang="en-US" sz="1000" dirty="0"/>
              <a:t> that goes </a:t>
            </a:r>
            <a:r>
              <a:rPr lang="en-US" sz="1000" b="1" dirty="0"/>
              <a:t>beyond food security</a:t>
            </a:r>
            <a:r>
              <a:rPr lang="en-US" sz="1000" dirty="0"/>
              <a:t>.</a:t>
            </a:r>
          </a:p>
          <a:p>
            <a:r>
              <a:rPr lang="en-US" sz="1000" dirty="0"/>
              <a:t>Emphasizes </a:t>
            </a:r>
            <a:r>
              <a:rPr lang="en-US" sz="1000" b="1" dirty="0"/>
              <a:t>control over food systems</a:t>
            </a:r>
            <a:r>
              <a:rPr lang="en-US" sz="1000" dirty="0"/>
              <a:t> by </a:t>
            </a:r>
            <a:r>
              <a:rPr lang="en-US" sz="1000" b="1" dirty="0"/>
              <a:t>producers and communities</a:t>
            </a:r>
            <a:r>
              <a:rPr lang="en-US" sz="1000" dirty="0"/>
              <a:t>.</a:t>
            </a:r>
          </a:p>
          <a:p>
            <a:r>
              <a:rPr lang="en-US" sz="1000" dirty="0"/>
              <a:t>Used as a </a:t>
            </a:r>
            <a:r>
              <a:rPr lang="en-US" sz="1000" b="1" dirty="0"/>
              <a:t>policy/program lens</a:t>
            </a:r>
            <a:r>
              <a:rPr lang="en-US" sz="1000" dirty="0"/>
              <a:t> rather than a legal claim.</a:t>
            </a:r>
          </a:p>
          <a:p>
            <a:endParaRPr lang="en-US" sz="1000" dirty="0"/>
          </a:p>
          <a:p>
            <a:r>
              <a:rPr lang="en-US" sz="1000" dirty="0"/>
              <a:t>Key words: </a:t>
            </a:r>
            <a:r>
              <a:rPr lang="en-US" sz="1000" b="1" dirty="0"/>
              <a:t>approach</a:t>
            </a:r>
            <a:r>
              <a:rPr lang="en-US" sz="1000" dirty="0"/>
              <a:t>, </a:t>
            </a:r>
            <a:r>
              <a:rPr lang="en-US" sz="1000" b="1" dirty="0"/>
              <a:t>justice</a:t>
            </a:r>
            <a:r>
              <a:rPr lang="en-US" sz="1000" dirty="0"/>
              <a:t>, </a:t>
            </a:r>
            <a:r>
              <a:rPr lang="en-US" sz="1000" b="1" dirty="0"/>
              <a:t>control</a:t>
            </a:r>
            <a:r>
              <a:rPr lang="en-US" sz="1000" dirty="0"/>
              <a:t>, </a:t>
            </a:r>
            <a:r>
              <a:rPr lang="en-US" sz="1000" b="1" dirty="0"/>
              <a:t>communities</a:t>
            </a:r>
            <a:r>
              <a:rPr lang="en-US" sz="1000" dirty="0"/>
              <a:t>.</a:t>
            </a:r>
          </a:p>
          <a:p>
            <a:pPr rtl="0"/>
            <a:endParaRPr lang="it-IT" sz="1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2069FD-BC7A-F3AB-AF56-9EE424CF6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416848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F57FC-F9F5-729A-A53A-CC146F901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A2E2D8-B8A7-090C-797A-19268CF1E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9FC8873-35ED-7EBC-1A04-32009A932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18178D-486B-D637-9317-075423437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42393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2E00-CB9B-8A84-9F05-C6D4C8BBD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EF59FE-2398-EC84-1703-5790F052A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846F8E2-1787-C092-9F9C-72F7288CB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A78259-5974-900D-7658-189D6E63C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01861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335DE-7E0C-7A33-70B6-EB6FC6BB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1829DFD-5727-B09A-4769-96451BDC6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65CFE83-EF6C-B03E-E57D-E5E5205E7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5634C1-37D3-80DF-2FA5-8337A5EB4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456592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CE6E9-8167-523E-8CDE-03D8F59DA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69F9266-DE1C-5689-E416-69BDF722F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C1155D7-BAA2-D9C1-108C-95A343995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847B5B-21E4-EB95-C221-97AE53C30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37110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36ED3-8284-516C-1444-F045E08A2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878528-65EE-45F7-D6DC-A26A817B2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D8ADA0C-2344-B895-ACED-FBBBB30F5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D3D661-7417-8FEE-E91C-49450A915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770383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AAF56-7D00-53A4-B09D-0A61832C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858B35-BF5A-4BF6-B27B-17BD5D4FD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51491C-08AF-3904-A3A8-2DD69B59D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76BD82-B41C-0B03-72CE-EFA30FB0D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924992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CCAA-5B64-3CE0-C401-F6E211E2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4D434D3-D19C-35EF-5330-31256F198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9956C00-59A0-78B6-4753-A80B9A540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2E9C78-D382-42CC-AB1F-087FB5426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436811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F875F-3BB9-7A3A-7755-3F910B0F7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F4D7F25-9D94-9B20-BC78-0C30ED9DA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4520F8-CD01-550A-913C-B7032404F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857D36-723A-61E5-C626-962DDCBCA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331101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28840-F533-AB7A-36A0-B6D0F903E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60CF639-89E0-2266-253D-5D2D6BC37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85DE45E-4C9B-E69A-724F-4BB6138D3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B1BA7F-28AD-853E-D1DD-5D068F77A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745257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25F82-1296-3A01-A662-06D86C838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1950F4B-DF3A-AF19-0169-D9D88F536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F7320A5-3FC0-052F-E234-911F47B86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30C98C-1E3C-EE8A-A38B-6F70ED54A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738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02AA-DDE6-FB14-D3BF-DC89F8E41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466752C-FB91-8F3A-9DFC-DE0DA7945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E40218C-FD77-5D0F-1A36-4E8E8DEAA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sz="1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A21941-68C3-00E0-C77D-169FE88BB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475538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327A9-B04D-04DD-2F8B-B7E2AF26D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AA2E5CD-4853-BD4C-35E4-7D4490343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5C495D4-49A6-8C01-2756-9CD1A83FD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DB8D64-B291-6B28-BCB1-46ABC8D1E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003330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E1D28-E1FF-63E5-1812-5BBF8E8C8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D82C3BD-C613-7036-92BE-441405017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99E063-15C3-CA5F-2492-447017541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1B7FD7-72DE-2C65-D5F4-D8F104F77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532548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75C09-38CE-E2A2-4117-B52EF2D75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9B3C2DB-C3BE-D80C-E088-64B2A2830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7E498F-1F3A-732A-822D-E7A5B8AC2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5EBA4E-C1A5-ADCC-B792-7437AA4FF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659162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E274F-4FE8-0D17-4142-D5B7D4642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A0135A-EB2B-250B-EE11-FC9C8B130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5F6F8FC-D13D-0765-4267-42C1380C5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511C07-A5F8-8B91-73B4-4C7EB5224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719631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E78A1-54E1-5824-D27D-B5DD6A71A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E4F7E6-1D89-B9DC-3449-D52A61AD2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764C36-AEC3-B830-43E1-990FCD531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68CEC-5FFD-6B8F-248E-87426BF35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124913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AB131-1332-0119-7FEE-39518055C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AC7EA39-1FE8-3C13-A5D8-F5DFF9F65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646E82-C592-2420-9279-09B04FBEB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E17AB5-65C0-6884-AAE1-327B6520D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296857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6539F-9C88-B0FF-3F7A-CC14DAFF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68C824F-20D0-B628-D3A2-993C3772C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232DECB-1E27-90DC-475D-393BFD468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67D53A-8442-084E-727A-4AB1AD837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2684175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AAE22-BB6F-C16A-96DE-43003902B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E9C9369-F8B2-5489-E879-16B0E916C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F443F51-1141-5127-3340-506765229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DB2773-FDC8-4102-D5F6-2FDA9310A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403992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0FE7B-1EFE-2FD1-E2E4-A74008165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D706A56-76A1-6286-6F3B-B7D101F15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2F3FC36-C1F0-6FEC-2069-2E2B26C55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Recap: we saw </a:t>
            </a:r>
            <a:r>
              <a:rPr lang="en-US" b="1" dirty="0"/>
              <a:t>where risks sit</a:t>
            </a:r>
            <a:r>
              <a:rPr lang="en-US" dirty="0"/>
              <a:t> and </a:t>
            </a:r>
            <a:r>
              <a:rPr lang="en-US" b="1" dirty="0"/>
              <a:t>who holds power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one diagnostic</a:t>
            </a:r>
            <a:r>
              <a:rPr lang="en-US" dirty="0"/>
              <a:t> now; choose a </a:t>
            </a:r>
            <a:r>
              <a:rPr lang="en-US" b="1" dirty="0"/>
              <a:t>realistic lever</a:t>
            </a:r>
            <a:r>
              <a:rPr lang="en-US" dirty="0"/>
              <a:t>.</a:t>
            </a:r>
          </a:p>
          <a:p>
            <a:r>
              <a:rPr lang="en-US" dirty="0"/>
              <a:t>This sets up the </a:t>
            </a:r>
            <a:r>
              <a:rPr lang="en-US" b="1" dirty="0"/>
              <a:t>case activity</a:t>
            </a:r>
            <a:r>
              <a:rPr lang="en-US" dirty="0"/>
              <a:t> and links to Module 3 on </a:t>
            </a:r>
            <a:r>
              <a:rPr lang="en-US" b="1" dirty="0"/>
              <a:t>power &amp; justice</a:t>
            </a:r>
            <a:r>
              <a:rPr lang="en-US" dirty="0"/>
              <a:t>.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D6445E-A92B-D490-A643-AF38AED00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80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23097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1481F-E2AA-15D6-4044-176CCEDEF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5AD6591-41EA-225C-6914-0A38855C0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3BB377-279D-506B-59F4-DDC5980E2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sz="1000" b="1" dirty="0"/>
              <a:t>France (law, 2025):</a:t>
            </a:r>
            <a:r>
              <a:rPr lang="en-US" sz="1000" dirty="0"/>
              <a:t> A </a:t>
            </a:r>
            <a:r>
              <a:rPr lang="en-US" sz="1000" b="1" dirty="0"/>
              <a:t>legal</a:t>
            </a:r>
            <a:r>
              <a:rPr lang="en-US" sz="1000" dirty="0"/>
              <a:t> definition: safeguard and develop national capacity to </a:t>
            </a:r>
            <a:r>
              <a:rPr lang="en-US" sz="1000" b="1" dirty="0"/>
              <a:t>produce, process, and distribute</a:t>
            </a:r>
            <a:r>
              <a:rPr lang="en-US" sz="1000" dirty="0"/>
              <a:t> healthy food for all—while </a:t>
            </a:r>
            <a:r>
              <a:rPr lang="en-US" sz="1000" b="1" dirty="0"/>
              <a:t>supporting exports</a:t>
            </a:r>
            <a:r>
              <a:rPr lang="en-US" sz="1000" dirty="0"/>
              <a:t> that contribute to global food security.</a:t>
            </a:r>
          </a:p>
          <a:p>
            <a:r>
              <a:rPr lang="en-US" sz="1000" b="1" dirty="0"/>
              <a:t>Italy (policy use, since 2022):</a:t>
            </a:r>
            <a:r>
              <a:rPr lang="en-US" sz="1000" dirty="0"/>
              <a:t> “Food Sovereignty” in </a:t>
            </a:r>
            <a:r>
              <a:rPr lang="en-US" sz="1000" b="1" dirty="0"/>
              <a:t>MASAF</a:t>
            </a:r>
            <a:r>
              <a:rPr lang="en-US" sz="1000" dirty="0"/>
              <a:t> title; a </a:t>
            </a:r>
            <a:r>
              <a:rPr lang="en-US" sz="1000" b="1" dirty="0"/>
              <a:t>Food Sovereignty Fund (2023–2025)</a:t>
            </a:r>
            <a:r>
              <a:rPr lang="en-US" sz="1000" dirty="0"/>
              <a:t> backs strategic supply chains and finance; </a:t>
            </a:r>
            <a:r>
              <a:rPr lang="en-US" sz="1000" b="1" dirty="0"/>
              <a:t>no single statutory definition</a:t>
            </a:r>
            <a:r>
              <a:rPr lang="en-US" sz="1000" dirty="0"/>
              <a:t>, but a policy focus on national agri-food capacity.</a:t>
            </a:r>
          </a:p>
          <a:p>
            <a:r>
              <a:rPr lang="en-US" sz="1000" b="1" dirty="0"/>
              <a:t>Bottom line:</a:t>
            </a:r>
            <a:r>
              <a:rPr lang="en-US" sz="1000" dirty="0"/>
              <a:t> France = </a:t>
            </a:r>
            <a:r>
              <a:rPr lang="en-US" sz="1000" b="1" dirty="0"/>
              <a:t>clear legal frame</a:t>
            </a:r>
            <a:r>
              <a:rPr lang="en-US" sz="1000" dirty="0"/>
              <a:t>. Italy = </a:t>
            </a:r>
            <a:r>
              <a:rPr lang="en-US" sz="1000" b="1" dirty="0"/>
              <a:t>policy instruments</a:t>
            </a:r>
            <a:r>
              <a:rPr lang="en-US" sz="1000" dirty="0"/>
              <a:t>, no unified legal definition.</a:t>
            </a:r>
          </a:p>
          <a:p>
            <a:pPr rtl="0"/>
            <a:endParaRPr lang="it-IT" sz="1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4F7311-243B-0A38-0080-8CA4059B3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20684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E1B2B-541E-823A-8923-56480882B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98B93C7-DAC0-D855-158D-CB9D856A2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4CD2EC-6935-917A-61CA-45EB76B88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r>
              <a:rPr lang="en-US" sz="1000" b="1" dirty="0"/>
              <a:t>Vandana Shiva:</a:t>
            </a:r>
            <a:r>
              <a:rPr lang="en-US" sz="1000" dirty="0"/>
              <a:t> Not agribusiness but </a:t>
            </a:r>
            <a:r>
              <a:rPr lang="en-US" sz="1000" b="1" dirty="0"/>
              <a:t>biodiversity</a:t>
            </a:r>
            <a:r>
              <a:rPr lang="en-US" sz="1000" dirty="0"/>
              <a:t>, </a:t>
            </a:r>
            <a:r>
              <a:rPr lang="en-US" sz="1000" b="1" dirty="0"/>
              <a:t>small-scale farmers</a:t>
            </a:r>
            <a:r>
              <a:rPr lang="en-US" sz="1000" dirty="0"/>
              <a:t>, </a:t>
            </a:r>
            <a:r>
              <a:rPr lang="en-US" sz="1000" b="1" dirty="0"/>
              <a:t>seed freedom</a:t>
            </a:r>
            <a:r>
              <a:rPr lang="en-US" sz="1000" dirty="0"/>
              <a:t>, </a:t>
            </a:r>
            <a:r>
              <a:rPr lang="en-US" sz="1000" b="1" dirty="0"/>
              <a:t>localization</a:t>
            </a:r>
            <a:r>
              <a:rPr lang="en-US" sz="1000" dirty="0"/>
              <a:t>. </a:t>
            </a:r>
          </a:p>
          <a:p>
            <a:r>
              <a:rPr lang="en-US" sz="1000" dirty="0"/>
              <a:t>Centers </a:t>
            </a:r>
            <a:r>
              <a:rPr lang="en-US" sz="1000" b="1" dirty="0"/>
              <a:t>living soils</a:t>
            </a:r>
            <a:r>
              <a:rPr lang="en-US" sz="1000" dirty="0"/>
              <a:t>, </a:t>
            </a:r>
            <a:r>
              <a:rPr lang="en-US" sz="1000" b="1" dirty="0"/>
              <a:t>farmer agency</a:t>
            </a:r>
            <a:r>
              <a:rPr lang="en-US" sz="1000" dirty="0"/>
              <a:t>, and the </a:t>
            </a:r>
            <a:r>
              <a:rPr lang="en-US" sz="1000" b="1" dirty="0"/>
              <a:t>commons</a:t>
            </a:r>
            <a:r>
              <a:rPr lang="en-US" sz="1000" dirty="0"/>
              <a:t> (seeds/knowledge).</a:t>
            </a:r>
          </a:p>
          <a:p>
            <a:endParaRPr lang="en-US" sz="1000" dirty="0"/>
          </a:p>
          <a:p>
            <a:r>
              <a:rPr lang="en-US" sz="1000" b="1" dirty="0"/>
              <a:t>Raj Patel:</a:t>
            </a:r>
            <a:r>
              <a:rPr lang="en-US" sz="1000" dirty="0"/>
              <a:t> </a:t>
            </a:r>
            <a:r>
              <a:rPr lang="en-US" sz="1000" b="1" dirty="0"/>
              <a:t>Democratic control</a:t>
            </a:r>
            <a:r>
              <a:rPr lang="en-US" sz="1000" dirty="0"/>
              <a:t> over food systems; confront </a:t>
            </a:r>
            <a:r>
              <a:rPr lang="en-US" sz="1000" b="1" dirty="0"/>
              <a:t>corporate concentration</a:t>
            </a:r>
            <a:r>
              <a:rPr lang="en-US" sz="1000" dirty="0"/>
              <a:t>. Hunger is a </a:t>
            </a:r>
            <a:r>
              <a:rPr lang="en-US" sz="1000" b="1" dirty="0"/>
              <a:t>power problem</a:t>
            </a:r>
            <a:r>
              <a:rPr lang="en-US" sz="1000" dirty="0"/>
              <a:t>, not a production shortfall—“the </a:t>
            </a:r>
            <a:r>
              <a:rPr lang="en-US" sz="1000" b="1" dirty="0"/>
              <a:t>stuffed</a:t>
            </a:r>
            <a:r>
              <a:rPr lang="en-US" sz="1000" dirty="0"/>
              <a:t> and the </a:t>
            </a:r>
            <a:r>
              <a:rPr lang="en-US" sz="1000" b="1" dirty="0"/>
              <a:t>starved</a:t>
            </a:r>
            <a:r>
              <a:rPr lang="en-US" sz="1000" dirty="0"/>
              <a:t>.”</a:t>
            </a:r>
          </a:p>
          <a:p>
            <a:endParaRPr lang="en-US" sz="1000" dirty="0"/>
          </a:p>
          <a:p>
            <a:r>
              <a:rPr lang="en-US" sz="1000" b="1" dirty="0"/>
              <a:t>Jan Douwe van der Ploeg:</a:t>
            </a:r>
            <a:r>
              <a:rPr lang="en-US" sz="1000" dirty="0"/>
              <a:t> </a:t>
            </a:r>
            <a:r>
              <a:rPr lang="en-US" sz="1000" b="1" dirty="0"/>
              <a:t>Peasant-centered</a:t>
            </a:r>
            <a:r>
              <a:rPr lang="en-US" sz="1000" dirty="0"/>
              <a:t> sovereignty from </a:t>
            </a:r>
            <a:r>
              <a:rPr lang="en-US" sz="1000" b="1" dirty="0"/>
              <a:t>autonomy</a:t>
            </a:r>
            <a:r>
              <a:rPr lang="en-US" sz="1000" dirty="0"/>
              <a:t> and ongoing struggles with </a:t>
            </a:r>
            <a:r>
              <a:rPr lang="en-US" sz="1000" b="1" dirty="0"/>
              <a:t>“food empires.”</a:t>
            </a:r>
            <a:r>
              <a:rPr lang="en-US" sz="1000" dirty="0"/>
              <a:t> Rebuild </a:t>
            </a:r>
            <a:r>
              <a:rPr lang="en-US" sz="1000" b="1" dirty="0"/>
              <a:t>room for </a:t>
            </a:r>
            <a:r>
              <a:rPr lang="en-US" sz="1000" b="1" dirty="0" err="1"/>
              <a:t>manoeuvre</a:t>
            </a:r>
            <a:r>
              <a:rPr lang="en-US" sz="1000" dirty="0"/>
              <a:t> in territories and value chains.</a:t>
            </a:r>
          </a:p>
          <a:p>
            <a:endParaRPr lang="en-US" sz="1000" dirty="0"/>
          </a:p>
          <a:p>
            <a:r>
              <a:rPr lang="en-US" sz="1000" dirty="0"/>
              <a:t>Shiva = </a:t>
            </a:r>
            <a:r>
              <a:rPr lang="en-US" sz="1000" b="1" dirty="0"/>
              <a:t>ecology &amp; commons</a:t>
            </a:r>
            <a:r>
              <a:rPr lang="en-US" sz="1000" dirty="0"/>
              <a:t>; Patel = </a:t>
            </a:r>
            <a:r>
              <a:rPr lang="en-US" sz="1000" b="1" dirty="0"/>
              <a:t>power &amp; democracy</a:t>
            </a:r>
            <a:r>
              <a:rPr lang="en-US" sz="1000" dirty="0"/>
              <a:t>; van der Ploeg = </a:t>
            </a:r>
            <a:r>
              <a:rPr lang="en-US" sz="1000" b="1" dirty="0"/>
              <a:t>peasant autonomy &amp; territorial space</a:t>
            </a:r>
            <a:r>
              <a:rPr lang="en-US" sz="1000" dirty="0"/>
              <a:t>.</a:t>
            </a:r>
          </a:p>
          <a:p>
            <a:pPr rtl="0"/>
            <a:endParaRPr lang="it-IT" sz="1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F9B125-E7AD-4EFF-D940-E8BA6D3D0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5003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rtlCol="0" anchor="ctr"/>
          <a:lstStyle>
            <a:lvl1pPr algn="ctr">
              <a:defRPr lang="it-IT" sz="48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due contenuti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igura a mano libera: Forma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Figura a mano libera: Forma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olo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0" name="Segnaposto contenuto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it-IT"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due contenu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it-IT"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5" name="Titolo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7" name="Segnaposto tabella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Fare clic sull'icona per inserire una tabella</a:t>
            </a:r>
          </a:p>
        </p:txBody>
      </p:sp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 algn="l">
              <a:defRPr lang="it-IT" sz="48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rtlCol="0"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lang="it-IT"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CA9C286-6840-6C7D-95F5-13CBD53CF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F101-1E87-42E5-9DA0-C1FF829BA20D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8C27EF-A06F-6D77-A125-F3B6560E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616ECA-4626-06A4-E00B-07B0BBB19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E7E50-955C-4AFF-B6D3-C454509879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496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rtlCol="0" anchor="ctr" anchorCtr="0"/>
          <a:lstStyle>
            <a:lvl1pPr algn="l">
              <a:defRPr lang="it-IT" sz="32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 rtlCol="0"/>
          <a:lstStyle>
            <a:lvl1pPr marL="0" indent="0" algn="r">
              <a:buNone/>
              <a:defRPr lang="it-IT" sz="2400" cap="all" baseline="0"/>
            </a:lvl1pPr>
            <a:lvl2pPr marL="457200" indent="0" algn="r">
              <a:buNone/>
              <a:defRPr lang="it-IT" sz="1800">
                <a:latin typeface="+mj-lt"/>
              </a:defRPr>
            </a:lvl2pPr>
            <a:lvl3pPr marL="914400" indent="0" algn="r">
              <a:buNone/>
              <a:defRPr lang="it-IT"/>
            </a:lvl3pPr>
            <a:lvl4pPr marL="1371600" indent="0" algn="r">
              <a:buNone/>
              <a:defRPr lang="it-IT"/>
            </a:lvl4pPr>
            <a:lvl5pPr marL="1828800" indent="0" algn="r">
              <a:buNone/>
              <a:defRPr lang="it-IT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magine con didascali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>
              <a:lnSpc>
                <a:spcPct val="75000"/>
              </a:lnSpc>
              <a:defRPr lang="it-IT" sz="48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t">
            <a:noAutofit/>
          </a:bodyPr>
          <a:lstStyle>
            <a:lvl1pPr marL="0" indent="0" algn="r">
              <a:buNone/>
              <a:defRPr lang="it-IT" sz="1800"/>
            </a:lvl1pPr>
            <a:lvl2pPr marL="457200" indent="0">
              <a:buNone/>
              <a:defRPr lang="it-IT" sz="2800"/>
            </a:lvl2pPr>
            <a:lvl3pPr marL="914400" indent="0">
              <a:buNone/>
              <a:defRPr lang="it-IT" sz="2400"/>
            </a:lvl3pPr>
            <a:lvl4pPr marL="1371600" indent="0">
              <a:buNone/>
              <a:defRPr lang="it-IT" sz="2000"/>
            </a:lvl4pPr>
            <a:lvl5pPr marL="1828800" indent="0">
              <a:buNone/>
              <a:defRPr lang="it-IT" sz="2000"/>
            </a:lvl5pPr>
            <a:lvl6pPr marL="2286000" indent="0">
              <a:buNone/>
              <a:defRPr lang="it-IT" sz="2000"/>
            </a:lvl6pPr>
            <a:lvl7pPr marL="2743200" indent="0">
              <a:buNone/>
              <a:defRPr lang="it-IT" sz="2000"/>
            </a:lvl7pPr>
            <a:lvl8pPr marL="3200400" indent="0">
              <a:buNone/>
              <a:defRPr lang="it-IT" sz="2000"/>
            </a:lvl8pPr>
            <a:lvl9pPr marL="3657600" indent="0">
              <a:buNone/>
              <a:defRPr lang="it-IT" sz="2000"/>
            </a:lvl9pPr>
          </a:lstStyle>
          <a:p>
            <a:pPr rtl="0"/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rtlCol="0" anchor="b"/>
          <a:lstStyle>
            <a:lvl1pPr>
              <a:lnSpc>
                <a:spcPct val="75000"/>
              </a:lnSpc>
              <a:defRPr lang="it-IT"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 rtlCol="0">
            <a:noAutofit/>
          </a:bodyPr>
          <a:lstStyle>
            <a:lvl1pPr marL="0" indent="0">
              <a:buNone/>
              <a:defRPr lang="it-IT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 rtlCol="0">
            <a:noAutofit/>
          </a:bodyPr>
          <a:lstStyle>
            <a:lvl1pPr marL="0" indent="0">
              <a:buFont typeface="Courier New" panose="02070309020205020404" pitchFamily="49" charset="0"/>
              <a:buNone/>
              <a:defRPr lang="it-IT" sz="2400" b="0" cap="all" baseline="0"/>
            </a:lvl1pPr>
            <a:lvl2pPr>
              <a:defRPr lang="it-IT" sz="2400"/>
            </a:lvl2pPr>
            <a:lvl3pPr>
              <a:defRPr lang="it-IT" sz="2400"/>
            </a:lvl3pPr>
            <a:lvl4pPr>
              <a:defRPr lang="it-IT" sz="2400"/>
            </a:lvl4pPr>
            <a:lvl5pPr>
              <a:defRPr lang="it-IT" sz="24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 rtlCol="0">
            <a:normAutofit/>
          </a:bodyPr>
          <a:lstStyle>
            <a:lvl1pPr>
              <a:defRPr lang="it-IT" sz="2000"/>
            </a:lvl1pPr>
            <a:lvl2pPr>
              <a:defRPr lang="it-IT" sz="1800"/>
            </a:lvl2pPr>
            <a:lvl3pPr>
              <a:defRPr lang="it-IT" sz="1600"/>
            </a:lvl3pPr>
            <a:lvl4pPr>
              <a:defRPr lang="it-IT" sz="1400"/>
            </a:lvl4pPr>
            <a:lvl5pPr>
              <a:defRPr lang="it-IT" sz="14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zi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igura a mano libera: Forma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4" name="Figura a mano libera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rtlCol="0" anchor="b" anchorCtr="0"/>
          <a:lstStyle>
            <a:lvl1pPr algn="ctr">
              <a:defRPr lang="it-IT" sz="4800" cap="none" baseline="0">
                <a:latin typeface="+mj-lt"/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2" name="Segnaposto testo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2400" cap="all" baseline="0"/>
            </a:lvl1pPr>
          </a:lstStyle>
          <a:p>
            <a:pPr lvl="0" rtl="0"/>
            <a:r>
              <a:rPr lang="it-IT"/>
              <a:t>Fare clic per 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olo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0" name="Segnaposto contenuto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 rtlCol="0">
            <a:normAutofit/>
          </a:bodyPr>
          <a:lstStyle>
            <a:lvl1pPr marL="228600" indent="-228600">
              <a:buFont typeface="+mj-lt"/>
              <a:buAutoNum type="arabicPeriod"/>
              <a:defRPr lang="it-IT"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lang="it-IT"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lang="it-IT"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lang="it-IT"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, contenuto e immag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 rtlCol="0">
            <a:normAutofit/>
          </a:bodyPr>
          <a:lstStyle>
            <a:lvl1pPr marL="0" indent="0" algn="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  <p:sldLayoutId id="214748368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3e_AgqOsRNE?feature=oembed" TargetMode="Externa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yeleni.org/IMG/pdf/declarationfinalmars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5duS86zNwkU?feature=oembed" TargetMode="Externa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Oz0dutIXmfc?feature=oembed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KOiDRuZGMkw?feature=oembed" TargetMode="Externa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364" y="1937528"/>
            <a:ext cx="10360152" cy="1675453"/>
          </a:xfrm>
        </p:spPr>
        <p:txBody>
          <a:bodyPr rtlCol="0" anchor="ctr"/>
          <a:lstStyle>
            <a:defPPr>
              <a:defRPr lang="it-IT"/>
            </a:def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Sovereignty </a:t>
            </a:r>
            <a:b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 Globalized Food System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22D658-A7CE-0BC9-7673-D28DDEB090FA}"/>
              </a:ext>
            </a:extLst>
          </p:cNvPr>
          <p:cNvSpPr txBox="1"/>
          <p:nvPr/>
        </p:nvSpPr>
        <p:spPr>
          <a:xfrm>
            <a:off x="1823554" y="3957953"/>
            <a:ext cx="86555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Policy, Power, and Agroecology for Just Transitions</a:t>
            </a:r>
            <a:b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sz="2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1E66E7-9DC2-2D08-477C-744C70360180}"/>
              </a:ext>
            </a:extLst>
          </p:cNvPr>
          <p:cNvSpPr txBox="1"/>
          <p:nvPr/>
        </p:nvSpPr>
        <p:spPr>
          <a:xfrm>
            <a:off x="2934883" y="6324044"/>
            <a:ext cx="6096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15–16 October 2025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567FD-1C3F-6E56-61BD-104EA6CC5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673E2B-6CA0-BD29-6040-42444AA5D5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61" y="524736"/>
            <a:ext cx="12990952" cy="982474"/>
          </a:xfrm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C00000"/>
                </a:solidFill>
              </a:rPr>
              <a:t>Don’t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/>
              <a:t>Confuse </a:t>
            </a:r>
            <a:r>
              <a:rPr lang="en-US" sz="2000" b="1" dirty="0"/>
              <a:t>“Food Sovereignty” (</a:t>
            </a:r>
            <a:r>
              <a:rPr lang="en-US" sz="2000" b="1" dirty="0" err="1"/>
              <a:t>Nyéléni</a:t>
            </a:r>
            <a:r>
              <a:rPr lang="en-US" sz="2000" b="1" dirty="0"/>
              <a:t>) with Nationalist “</a:t>
            </a:r>
            <a:r>
              <a:rPr lang="en-US" sz="2000" b="1" dirty="0" err="1"/>
              <a:t>Sovereigntism</a:t>
            </a:r>
            <a:r>
              <a:rPr lang="en-US" sz="2000" b="1" dirty="0"/>
              <a:t>”</a:t>
            </a:r>
            <a:endParaRPr lang="it-IT" sz="20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19C392-D41A-9040-9CC4-71B046640500}"/>
              </a:ext>
            </a:extLst>
          </p:cNvPr>
          <p:cNvSpPr txBox="1"/>
          <p:nvPr/>
        </p:nvSpPr>
        <p:spPr>
          <a:xfrm>
            <a:off x="2425484" y="1338376"/>
            <a:ext cx="956116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Sovereignty (</a:t>
            </a:r>
            <a:r>
              <a:rPr lang="en-US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2007 — movements)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People’s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to define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food and agriculture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Ecological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production;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culturally appropriate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diets;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&amp; producer agency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Emphasis on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justice, participation, and commons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(seeds/knowledge)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 through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solidarity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across local–global scales</a:t>
            </a:r>
          </a:p>
          <a:p>
            <a:pPr lvl="1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Nationalist “</a:t>
            </a:r>
            <a:r>
              <a:rPr lang="en-US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Sovereigntism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(state-centric rebranding)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Narrows to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self-sufficiency/competitiveness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identity politics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Frames “sovereignty” as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control &amp; market shielding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often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decoupled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justice/ecology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signals: symbolic bans, “tradition protection,” export push labeled as “sovereignty”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Risks: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co-optation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movement language,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protectionist drift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exclusion, erosion of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rights &amp; participation</a:t>
            </a:r>
          </a:p>
          <a:p>
            <a:pPr lvl="1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this distinction matters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centers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decides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(democracy &amp; rights), not only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much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produced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Nationalist uses can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invert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concept—turning a justice agenda into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economic/cultural nationalism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35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988BE-85EF-9F98-57E3-2F3029634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6F7255-C84E-C4FF-0381-76A261177EAC}"/>
              </a:ext>
            </a:extLst>
          </p:cNvPr>
          <p:cNvSpPr txBox="1"/>
          <p:nvPr/>
        </p:nvSpPr>
        <p:spPr>
          <a:xfrm>
            <a:off x="540557" y="348583"/>
            <a:ext cx="11371903" cy="6019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Sovereignty vs. Food Security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sovereignty: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peoples to define their own food systems. It centers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decides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—democratic control, culturally appropriate diets, and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ecologically sound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production.</a:t>
            </a:r>
          </a:p>
          <a:p>
            <a:pPr>
              <a:lnSpc>
                <a:spcPct val="200000"/>
              </a:lnSpc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security: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condition where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people, at all times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have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sufficient, safe, nutritious food. It focuses on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—availability, access, utilization, and stability.</a:t>
            </a:r>
          </a:p>
        </p:txBody>
      </p:sp>
    </p:spTree>
    <p:extLst>
      <p:ext uri="{BB962C8B-B14F-4D97-AF65-F5344CB8AC3E}">
        <p14:creationId xmlns:p14="http://schemas.microsoft.com/office/powerpoint/2010/main" val="323669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9D129-3936-FF47-4D8D-D95FA19DD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20B956-BFE3-A8F1-43E3-7803B4E0D8AA}"/>
              </a:ext>
            </a:extLst>
          </p:cNvPr>
          <p:cNvSpPr txBox="1"/>
          <p:nvPr/>
        </p:nvSpPr>
        <p:spPr>
          <a:xfrm>
            <a:off x="3018737" y="6579252"/>
            <a:ext cx="95611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https://www.youtube.com/watch?v=3e_AgqOsRNE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Elementi multimediali online 1" title="Our Daily Bread">
            <a:hlinkClick r:id="" action="ppaction://media"/>
            <a:extLst>
              <a:ext uri="{FF2B5EF4-FFF2-40B4-BE49-F238E27FC236}">
                <a16:creationId xmlns:a16="http://schemas.microsoft.com/office/drawing/2014/main" id="{24F44B16-7449-5FE8-F7AB-F248CC5222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4382" y="7601"/>
            <a:ext cx="12206382" cy="68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13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C24B32-E455-314A-D0B6-77D5B5278865}"/>
              </a:ext>
            </a:extLst>
          </p:cNvPr>
          <p:cNvSpPr txBox="1"/>
          <p:nvPr/>
        </p:nvSpPr>
        <p:spPr>
          <a:xfrm>
            <a:off x="1305950" y="1399636"/>
            <a:ext cx="8486291" cy="3706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Module 1. Why Did “Food Sovereignty” Emerge?</a:t>
            </a:r>
          </a:p>
          <a:p>
            <a:pPr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A political response to the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asymmetries of food-system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globalization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Liberalized trade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global value chains →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concentrated market power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Externalities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made visible: UPF diets, biodiversity loss, farm vulnerability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2007–08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price crisis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exposed import/export dependence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 =&gt; From “how much food?” to “who decides and on what terms?”</a:t>
            </a:r>
          </a:p>
        </p:txBody>
      </p:sp>
      <p:pic>
        <p:nvPicPr>
          <p:cNvPr id="13" name="Immagine 12" descr="Immagine che contiene modello, arte, quadrat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6D3B2FCA-DB62-C55D-195F-A4599639A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710" y="3439610"/>
            <a:ext cx="1186589" cy="118658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65C2D1-8FE3-1A1D-8650-26ABEA1FBA4F}"/>
              </a:ext>
            </a:extLst>
          </p:cNvPr>
          <p:cNvSpPr txBox="1"/>
          <p:nvPr/>
        </p:nvSpPr>
        <p:spPr>
          <a:xfrm>
            <a:off x="11305612" y="46261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CD348E-9357-0442-4555-AF6B4AFE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14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83485E-2ED1-B552-95E8-44CF07A809B6}"/>
              </a:ext>
            </a:extLst>
          </p:cNvPr>
          <p:cNvSpPr txBox="1"/>
          <p:nvPr/>
        </p:nvSpPr>
        <p:spPr>
          <a:xfrm>
            <a:off x="197025" y="290594"/>
            <a:ext cx="11866993" cy="4959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“Food Sovereignty” Emerge? -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Late-20th Century Triggers</a:t>
            </a:r>
          </a:p>
          <a:p>
            <a:pPr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Trade liberalization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(WTO/NAFTA) restructured agri-food markets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Global value chains →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price-setting power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shifted upstream/downstream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Corporate consolidation in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seeds/inputs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retail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Financialization of commodities → volatility and speculation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Diet transitions: rise of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ultra-processed foods (UPFs)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branded retail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costs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externalized: soil degradation, water stress, biodiversity loss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Smallholder squeeze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input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dependency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higher depts, land pressure</a:t>
            </a:r>
          </a:p>
        </p:txBody>
      </p:sp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18C8-391A-CE8B-7529-005A49FF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2EB1568-AB36-7ACE-80EA-6D0B7064D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15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1F466F-04E5-45B6-8648-B57C931790C3}"/>
              </a:ext>
            </a:extLst>
          </p:cNvPr>
          <p:cNvSpPr txBox="1"/>
          <p:nvPr/>
        </p:nvSpPr>
        <p:spPr>
          <a:xfrm>
            <a:off x="570868" y="619444"/>
            <a:ext cx="10947541" cy="5527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“Food Sovereignty” Emerge? -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2007–08 Food Price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Crisis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Turning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Point</a:t>
            </a:r>
          </a:p>
          <a:p>
            <a:endParaRPr lang="it-IT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Prices spiked hard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(rice, wheat, maize) → unrest in 40+ countries.</a:t>
            </a:r>
            <a:b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Exposed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import/export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dependence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global buffers</a:t>
            </a:r>
            <a:b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export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panic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buying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biofuel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mandates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questioned</a:t>
            </a:r>
            <a:b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poor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hit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hardest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smallholders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faced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volatile input/market prices</a:t>
            </a:r>
            <a:b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Put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sovereignty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the agenda: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resilience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control, public procurement</a:t>
            </a:r>
          </a:p>
        </p:txBody>
      </p:sp>
    </p:spTree>
    <p:extLst>
      <p:ext uri="{BB962C8B-B14F-4D97-AF65-F5344CB8AC3E}">
        <p14:creationId xmlns:p14="http://schemas.microsoft.com/office/powerpoint/2010/main" val="282951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720EE1-AAA5-EA5F-7CCE-254C143C4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0905645-3962-1D4C-916A-8CF7FD528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16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C44AB8-797E-D601-1003-F9D3181E81A0}"/>
              </a:ext>
            </a:extLst>
          </p:cNvPr>
          <p:cNvSpPr txBox="1"/>
          <p:nvPr/>
        </p:nvSpPr>
        <p:spPr>
          <a:xfrm>
            <a:off x="461831" y="1526439"/>
            <a:ext cx="1089196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Sovereignty — Quick History &amp; Vision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1996: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Vía Campesina launches the idea. Goal: resist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corporate-led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 systems; support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economies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fight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hunger and poverty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idea spreads worldwide—to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movements, governments,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some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multilateral bodies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2001 (Havana):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Farmers, fishers, Indigenous peoples, civil society, and scholars meet to set conditions for food sovereignty.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Activists oppose the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WTO farm deal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call for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support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family, sustainable farming.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2007 (Mali):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500+ delegates from 80 countries build strategies. The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Declaration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sums up the movement’s vision.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(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Agroecology Forum):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Movements agree on a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definition of agroecology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vision: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New social relations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oppression or inequality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(gender, race, class, generation, peoples).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 for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and urban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rich and poor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countries.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Resist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neoliberal, free-market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harms; build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democratic, fair, and sustainable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 systems.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the center: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Small-scale food producers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—peasants, fishers, pastoralists, Indigenous peoples, and rural workers.</a:t>
            </a:r>
          </a:p>
        </p:txBody>
      </p:sp>
      <p:pic>
        <p:nvPicPr>
          <p:cNvPr id="1026" name="Picture 2" descr="Nyéléni FR">
            <a:extLst>
              <a:ext uri="{FF2B5EF4-FFF2-40B4-BE49-F238E27FC236}">
                <a16:creationId xmlns:a16="http://schemas.microsoft.com/office/drawing/2014/main" id="{65942E89-4182-0BB4-E7AB-0110665EC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96" y="246453"/>
            <a:ext cx="2761329" cy="11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64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68E42-1F4D-6AF5-E5F7-D3745B23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1AC3BA-A6E9-2DF4-A838-4F79AE967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17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79EB9F-EDF2-1212-2CAC-A4308DABA5B2}"/>
              </a:ext>
            </a:extLst>
          </p:cNvPr>
          <p:cNvSpPr txBox="1"/>
          <p:nvPr/>
        </p:nvSpPr>
        <p:spPr>
          <a:xfrm>
            <a:off x="779924" y="650843"/>
            <a:ext cx="9990798" cy="496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“Food Sovereignty” Emerge?</a:t>
            </a: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Movement Origins &amp;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Principles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https://nyeleni.org/IMG/pdf/declarationfinalmars.pdf</a:t>
            </a:r>
            <a:endParaRPr lang="en-US" sz="1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Roots in peasant, Indigenous, fisherfolk, and food-worker movements (1990s → today)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Declaration (2007):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of peoples to define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food &amp; agriculture systems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Core principles: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ecology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culturally appropriate food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 &amp; rights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control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solidarity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Centers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producer &amp; community agency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protects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seed/knowledge commons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Shifts metrics from yields alone →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justice, resilience, and dignity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82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82FC5-2DB8-D4FA-F121-49189C78E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A30B90A-12A5-CA53-369D-7362B625E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18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A014ED-2F53-FECB-774C-09EBF9983E12}"/>
              </a:ext>
            </a:extLst>
          </p:cNvPr>
          <p:cNvSpPr txBox="1"/>
          <p:nvPr/>
        </p:nvSpPr>
        <p:spPr>
          <a:xfrm>
            <a:off x="1123829" y="812044"/>
            <a:ext cx="9371892" cy="423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“Food Sovereignty” Emerge? -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Globalization’s “Double Bind”</a:t>
            </a:r>
            <a:b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/>
              <a:t>Whatever you choose, there’s a cost. You’re “stuck between two bad options.”</a:t>
            </a: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Open markets bring new opportunities — but also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dependencies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Farms tied to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imported inputs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(seeds, fertilizers, feed) and global prices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standards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(retailers/certifiers) can set the rules over states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“Efficiency” gains VS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 of decision power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producers and territories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Thin, long supply chains →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volatility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resilience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crises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Result: local actors carry risks, while value and control sit elsewhere</a:t>
            </a:r>
          </a:p>
        </p:txBody>
      </p:sp>
    </p:spTree>
    <p:extLst>
      <p:ext uri="{BB962C8B-B14F-4D97-AF65-F5344CB8AC3E}">
        <p14:creationId xmlns:p14="http://schemas.microsoft.com/office/powerpoint/2010/main" val="264092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DA6930-C709-1020-8D7D-0ED28E992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525C8C3-D093-2418-7F3D-55E18348B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19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A6E5DF-9639-FAF7-7E02-6A3D8190CE1F}"/>
              </a:ext>
            </a:extLst>
          </p:cNvPr>
          <p:cNvSpPr txBox="1"/>
          <p:nvPr/>
        </p:nvSpPr>
        <p:spPr>
          <a:xfrm>
            <a:off x="373711" y="377688"/>
            <a:ext cx="10324768" cy="5890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“Food Sovereignty” Emerge? -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Gains, Who Loses? Power &amp; Justice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power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few firms capture value; farmers and workers get thin margins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Unequal impacts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class, race, gender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territory (urban peripheries, rural margins)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gaps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cheap UPFs vs. costly fresh foods; transport and time barriers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 &amp; tenure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concentration, land grabbing, insecure rights for smallholders and women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 &amp; care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low wages, precarious migrant labor; unpaid care work shapes food access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burdens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pollution and climate risks hit low-income communities first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Sovereignty lens: shift from “calories” to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power, rights, dignity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0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39FAB32-AF71-5D0C-C803-5A311905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19" y="444086"/>
            <a:ext cx="6353490" cy="5029200"/>
          </a:xfrm>
        </p:spPr>
        <p:txBody>
          <a:bodyPr/>
          <a:lstStyle/>
          <a:p>
            <a:r>
              <a:rPr lang="en-US" dirty="0"/>
              <a:t>Please join our </a:t>
            </a:r>
            <a:r>
              <a:rPr lang="en-US" i="1" dirty="0" err="1"/>
              <a:t>Mentimeter</a:t>
            </a:r>
            <a:r>
              <a:rPr lang="en-US" dirty="0"/>
              <a:t> space now—scan the QR or enter the code. We’ll use it throughout for polls, rankings, and Q&amp;A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9554CE-6D59-FBC4-D338-DB6E1A08A0F0}"/>
              </a:ext>
            </a:extLst>
          </p:cNvPr>
          <p:cNvSpPr txBox="1"/>
          <p:nvPr/>
        </p:nvSpPr>
        <p:spPr>
          <a:xfrm>
            <a:off x="11131680" y="5209082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1/4</a:t>
            </a:r>
          </a:p>
        </p:txBody>
      </p:sp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4A645-F7A7-AE5D-6D0C-6CF23AEE4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D2B9622-CF53-E38B-BA90-0154C3825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20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02F4BB-67EB-BA54-7E41-CC57A9E3B387}"/>
              </a:ext>
            </a:extLst>
          </p:cNvPr>
          <p:cNvSpPr txBox="1"/>
          <p:nvPr/>
        </p:nvSpPr>
        <p:spPr>
          <a:xfrm>
            <a:off x="373711" y="377688"/>
            <a:ext cx="10324768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“Food Sovereignty” Emerge? -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Arenas &amp; Tensions</a:t>
            </a:r>
          </a:p>
          <a:p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makes the rules?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States, municipalities, EU/international bodies, firms, standards setters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Trade vs. local support: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liberalization and export goals vs. protecting small farms and short chains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Subsidies &amp; procurement: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where public money goes shapes markets (inputs vs. agroecology; local school meals)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standards: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retailers/certifiers set specs that can exclude small producers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&amp; tech governance: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platforms, IP, and seeds—who controls information and genetics?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tension: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“efficiency &amp; growth” vs.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rights, participation, and ecological limits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Levers for sovereignty: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municipal food policy, land tools, seed/knowledge commons, fair pricing, co-ops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 descr="Immagine che contiene modello, arte, quadrat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59F0D4BA-C177-31E3-8A45-3A648B851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36" y="5234555"/>
            <a:ext cx="1455089" cy="145508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17B7A3-0BB3-F64B-314B-AF484F548E93}"/>
              </a:ext>
            </a:extLst>
          </p:cNvPr>
          <p:cNvSpPr txBox="1"/>
          <p:nvPr/>
        </p:nvSpPr>
        <p:spPr>
          <a:xfrm>
            <a:off x="6165577" y="632775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5192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6CA73-0D98-E249-FA47-A12418451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08884FD-BB43-1906-9093-B2068145E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21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7AF0B6-6DA6-8B06-3ECB-CB8131923BDB}"/>
              </a:ext>
            </a:extLst>
          </p:cNvPr>
          <p:cNvSpPr txBox="1"/>
          <p:nvPr/>
        </p:nvSpPr>
        <p:spPr>
          <a:xfrm>
            <a:off x="373711" y="377688"/>
            <a:ext cx="10324768" cy="5573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Alternatives rising within globalization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Agroecology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diversity, circularity, co-creation of knowledge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 food chains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CSAs/AMAPs, farmers’ markets, public canteens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Co-ops &amp; territorial hubs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shared processing, storage, logistics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Seed/knowledge commons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seed banks, participatory breeding, exchanges,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partipatory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training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procurement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local, seasonal criteria; fair contracts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Scaling conditions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enabling policy, patient finance, inclusive governance</a:t>
            </a:r>
          </a:p>
        </p:txBody>
      </p:sp>
      <p:pic>
        <p:nvPicPr>
          <p:cNvPr id="4" name="Immagine 3" descr="Immagine che contiene modello, arte, quadrat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4C25AD59-22B8-EB3D-117C-DC8B5DA3E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934" y="4311190"/>
            <a:ext cx="1455089" cy="145508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A246E9-B9AA-CA1A-0F2C-3CA6E9F7A5BC}"/>
              </a:ext>
            </a:extLst>
          </p:cNvPr>
          <p:cNvSpPr txBox="1"/>
          <p:nvPr/>
        </p:nvSpPr>
        <p:spPr>
          <a:xfrm>
            <a:off x="11467275" y="53969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09518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73490-B154-2D79-B409-D05404942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AF64EF1-0355-7A81-1716-8E3CB98D8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22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8FDED8F-5B4D-B1C6-492C-DFBA896D3CD7}"/>
              </a:ext>
            </a:extLst>
          </p:cNvPr>
          <p:cNvSpPr txBox="1"/>
          <p:nvPr/>
        </p:nvSpPr>
        <p:spPr>
          <a:xfrm>
            <a:off x="176784" y="0"/>
            <a:ext cx="11742234" cy="6927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Co-optations of “Sovereignty”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Word capture: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governments/brands use “sovereignty” to mean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self-sufficiency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marketing slogans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State-centric shift: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focus on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&amp; competitiveness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not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rights, justice, ecology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Symbolic policies: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bans/tradition rhetoric with little producer/community agency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Protectionist drift: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walls up; cross-border solidarity down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Equity risks: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exclusion of smallholders, women, migrants; top-down decision-making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 the core: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decides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ecological care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02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4160E5-A795-A3B5-CA26-14D0E88D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AC66E11-3D61-626E-FE95-BE565E90E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23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8BE57E-F537-158E-C74E-9A1FC9ECD457}"/>
              </a:ext>
            </a:extLst>
          </p:cNvPr>
          <p:cNvSpPr txBox="1"/>
          <p:nvPr/>
        </p:nvSpPr>
        <p:spPr>
          <a:xfrm>
            <a:off x="489005" y="401542"/>
            <a:ext cx="11044362" cy="5896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Synthesis: Why Sovereignty, Now?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Globalization created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concentration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dependencies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Crises (2007–08 and beyond) exposed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volatility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 buffers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Movements (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shift focus from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yields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decides &amp; how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Justice lens: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power, rights, dignity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across race/gender/class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Pathways: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agroecology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 chains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procurement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Measure success by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resilience + equity + agency (decision power),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volume alone</a:t>
            </a:r>
          </a:p>
        </p:txBody>
      </p:sp>
    </p:spTree>
    <p:extLst>
      <p:ext uri="{BB962C8B-B14F-4D97-AF65-F5344CB8AC3E}">
        <p14:creationId xmlns:p14="http://schemas.microsoft.com/office/powerpoint/2010/main" val="1175591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E50D65-EA7E-A34F-0D56-C45D1A2BF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F6B73A-1CD4-67D5-338B-A6CCD26DF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055" y="5982278"/>
            <a:ext cx="578244" cy="875722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b="1" smtClean="0"/>
              <a:pPr rtl="0"/>
              <a:t>24</a:t>
            </a:fld>
            <a:endParaRPr lang="it-IT" b="1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2AA1646-FA07-C7A7-C645-95D31A7BF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8183"/>
              </p:ext>
            </p:extLst>
          </p:nvPr>
        </p:nvGraphicFramePr>
        <p:xfrm>
          <a:off x="291729" y="465069"/>
          <a:ext cx="9203145" cy="6071189"/>
        </p:xfrm>
        <a:graphic>
          <a:graphicData uri="http://schemas.openxmlformats.org/drawingml/2006/table">
            <a:tbl>
              <a:tblPr/>
              <a:tblGrid>
                <a:gridCol w="3067715">
                  <a:extLst>
                    <a:ext uri="{9D8B030D-6E8A-4147-A177-3AD203B41FA5}">
                      <a16:colId xmlns:a16="http://schemas.microsoft.com/office/drawing/2014/main" val="447073480"/>
                    </a:ext>
                  </a:extLst>
                </a:gridCol>
                <a:gridCol w="3067715">
                  <a:extLst>
                    <a:ext uri="{9D8B030D-6E8A-4147-A177-3AD203B41FA5}">
                      <a16:colId xmlns:a16="http://schemas.microsoft.com/office/drawing/2014/main" val="1628839444"/>
                    </a:ext>
                  </a:extLst>
                </a:gridCol>
                <a:gridCol w="3067715">
                  <a:extLst>
                    <a:ext uri="{9D8B030D-6E8A-4147-A177-3AD203B41FA5}">
                      <a16:colId xmlns:a16="http://schemas.microsoft.com/office/drawing/2014/main" val="4220880803"/>
                    </a:ext>
                  </a:extLst>
                </a:gridCol>
              </a:tblGrid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Item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€/kg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% of shelf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524173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/>
                        <a:t>Farm-gate (producer)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 b="1"/>
                        <a:t>0.88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 b="1"/>
                        <a:t>4.7%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209842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Processing &amp; packaging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0.80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4.3%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673447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Export logistics (inland, port, freight)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0.60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3.2%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176058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Import clearance &amp; compliance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0.20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1.1%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98114"/>
                  </a:ext>
                </a:extLst>
              </a:tr>
              <a:tr h="6764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Certifications/quality (HACCP, lab tests, audits)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0.30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1.6%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026756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Banking/FX &amp; insurance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0.15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0.8%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981843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Importer overheads &amp; margin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2.30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12.4%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062218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Wholesale/distribution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1.70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9.2%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732734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Retail operations (store costs)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0.80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4.3%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518670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/>
                        <a:t>Retail margin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 b="1"/>
                        <a:t>7.61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 b="1"/>
                        <a:t>41.0%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53418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Promotions &amp; shrink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1.10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5.9%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066241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/>
                        <a:t>Waste/returns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0.44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/>
                        <a:t>2.4%</a:t>
                      </a:r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421988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/>
                        <a:t>VAT (Italy ~10%)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 b="1"/>
                        <a:t>≈1.69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 b="1"/>
                        <a:t>9.1%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748922"/>
                  </a:ext>
                </a:extLst>
              </a:tr>
              <a:tr h="3853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/>
                        <a:t>Total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 b="1"/>
                        <a:t>18.57</a:t>
                      </a:r>
                      <a:endParaRPr lang="it-IT" sz="140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400" b="1" dirty="0"/>
                        <a:t>100%</a:t>
                      </a:r>
                      <a:endParaRPr lang="it-IT" sz="1400" dirty="0"/>
                    </a:p>
                  </a:txBody>
                  <a:tcPr marL="69069" marR="69069" marT="34534" marB="345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508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964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192" y="644056"/>
            <a:ext cx="10360152" cy="2843784"/>
          </a:xfrm>
        </p:spPr>
        <p:txBody>
          <a:bodyPr rtlCol="0" anchor="b"/>
          <a:lstStyle>
            <a:defPPr>
              <a:defRPr lang="it-IT"/>
            </a:defPPr>
          </a:lstStyle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Sovereignty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Concept Check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C7846849-DC0A-EE3B-2E5E-D669EC127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3382" y="3603238"/>
            <a:ext cx="8109772" cy="2644775"/>
          </a:xfrm>
        </p:spPr>
        <p:txBody>
          <a:bodyPr rtlCol="0"/>
          <a:lstStyle>
            <a:defPPr>
              <a:defRPr lang="it-IT"/>
            </a:defPPr>
          </a:lstStyle>
          <a:p>
            <a:r>
              <a:rPr lang="en-US" dirty="0"/>
              <a:t>Time per item: </a:t>
            </a:r>
            <a:r>
              <a:rPr lang="en-US" b="1" dirty="0"/>
              <a:t>20–30 s</a:t>
            </a:r>
            <a:endParaRPr lang="it-IT" dirty="0"/>
          </a:p>
        </p:txBody>
      </p:sp>
      <p:pic>
        <p:nvPicPr>
          <p:cNvPr id="2" name="Immagine 1" descr="Immagine che contiene modello, arte, quadrat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2D053134-7183-EE67-A61F-FE743D42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574"/>
            <a:ext cx="2163419" cy="21634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0FCA56-3C8C-46A1-7C68-138B52548E38}"/>
              </a:ext>
            </a:extLst>
          </p:cNvPr>
          <p:cNvSpPr txBox="1"/>
          <p:nvPr/>
        </p:nvSpPr>
        <p:spPr>
          <a:xfrm>
            <a:off x="8420959" y="215966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8 - 12</a:t>
            </a:r>
          </a:p>
        </p:txBody>
      </p:sp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93990B-95F8-7C53-2721-5F7E5736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i multimediali online 6" title="La Via Campesina et la souveraineté alimentaire">
            <a:hlinkClick r:id="" action="ppaction://media"/>
            <a:extLst>
              <a:ext uri="{FF2B5EF4-FFF2-40B4-BE49-F238E27FC236}">
                <a16:creationId xmlns:a16="http://schemas.microsoft.com/office/drawing/2014/main" id="{6DB9BA65-551B-E676-B1B2-D6F4A8A607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1097" y="7980"/>
            <a:ext cx="12123930" cy="685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E827-D7F5-6339-137D-5DDB6FC6D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290D55-0AF8-C0A0-6B33-3D51A7E63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it-IT" smtClean="0"/>
              <a:pPr rtl="0"/>
              <a:t>27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B4B8FAC-D115-18A2-57BE-6726B276A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0" y="498083"/>
            <a:ext cx="9754289" cy="55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7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2" y="218661"/>
            <a:ext cx="5641848" cy="5029200"/>
          </a:xfrm>
        </p:spPr>
        <p:txBody>
          <a:bodyPr rtlCol="0" anchor="ctr">
            <a:normAutofit fontScale="90000"/>
          </a:bodyPr>
          <a:lstStyle>
            <a:defPPr>
              <a:defRPr lang="it-IT"/>
            </a:defPPr>
          </a:lstStyle>
          <a:p>
            <a:pPr rtl="0"/>
            <a:r>
              <a:rPr lang="en-US" sz="3400" b="1" dirty="0"/>
              <a:t>(Module 2) INTRO</a:t>
            </a:r>
            <a:br>
              <a:rPr lang="en-US" sz="3400" b="1" dirty="0"/>
            </a:br>
            <a:br>
              <a:rPr lang="en-US" sz="3400" dirty="0"/>
            </a:br>
            <a:r>
              <a:rPr lang="en-US" sz="3400" dirty="0"/>
              <a:t>• </a:t>
            </a:r>
            <a:r>
              <a:rPr lang="en-US" sz="3400" i="1" dirty="0"/>
              <a:t>Quick warm-up: share one daily food/drink habit</a:t>
            </a:r>
            <a:br>
              <a:rPr lang="en-US" sz="3400" i="1" dirty="0"/>
            </a:br>
            <a:br>
              <a:rPr lang="en-US" sz="3400" dirty="0"/>
            </a:br>
            <a:r>
              <a:rPr lang="en-US" sz="3400" dirty="0"/>
              <a:t>• Today’s aims:</a:t>
            </a:r>
            <a:br>
              <a:rPr lang="en-US" sz="3400" dirty="0"/>
            </a:br>
            <a:r>
              <a:rPr lang="en-US" sz="3400" dirty="0"/>
              <a:t>– Deconstruct preconceived ideas about food systems</a:t>
            </a:r>
            <a:br>
              <a:rPr lang="en-US" sz="3400" dirty="0"/>
            </a:br>
            <a:r>
              <a:rPr lang="en-US" sz="3400" dirty="0"/>
              <a:t>– Trace how everyday foods link to global networks &amp; power</a:t>
            </a:r>
            <a:br>
              <a:rPr lang="en-US" sz="3400" dirty="0"/>
            </a:br>
            <a:endParaRPr lang="it-IT" sz="3400" dirty="0"/>
          </a:p>
        </p:txBody>
      </p:sp>
      <p:pic>
        <p:nvPicPr>
          <p:cNvPr id="8" name="Segnaposto immagine 21" descr="Immagine che contiene elettrodomestico da cucina, Piccolo elettrodomestico, Elettrodomestico, coperchio&#10;&#10;Il contenuto generato dall'IA potrebbe non essere corretto.">
            <a:extLst>
              <a:ext uri="{FF2B5EF4-FFF2-40B4-BE49-F238E27FC236}">
                <a16:creationId xmlns:a16="http://schemas.microsoft.com/office/drawing/2014/main" id="{FFD2BD9F-962D-9BA5-14BE-C9CD52FEF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r="-2" b="8207"/>
          <a:stretch>
            <a:fillRect/>
          </a:stretch>
        </p:blipFill>
        <p:spPr>
          <a:xfrm>
            <a:off x="7401941" y="0"/>
            <a:ext cx="4790059" cy="6587057"/>
          </a:xfrm>
          <a:noFill/>
        </p:spPr>
      </p:pic>
      <p:pic>
        <p:nvPicPr>
          <p:cNvPr id="3" name="Immagine 2" descr="Immagine che contiene modello, arte, quadrat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388C3AB6-B7EB-AB42-9E17-B7A889C7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635" y="5071389"/>
            <a:ext cx="1463225" cy="14632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496183-9D88-6E6C-B731-E5F128EBBFFB}"/>
              </a:ext>
            </a:extLst>
          </p:cNvPr>
          <p:cNvSpPr txBox="1"/>
          <p:nvPr/>
        </p:nvSpPr>
        <p:spPr>
          <a:xfrm>
            <a:off x="6541222" y="616528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3A9DF07F-C0E9-E34C-A3A1-E71154AF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28" y="1124711"/>
            <a:ext cx="8035588" cy="914400"/>
          </a:xfrm>
        </p:spPr>
        <p:txBody>
          <a:bodyPr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Practical Exercise: </a:t>
            </a:r>
            <a:b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Journey of a Coffee Cup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47F776-0924-5076-14DB-7DB388CE333A}"/>
              </a:ext>
            </a:extLst>
          </p:cNvPr>
          <p:cNvSpPr txBox="1"/>
          <p:nvPr/>
        </p:nvSpPr>
        <p:spPr>
          <a:xfrm>
            <a:off x="176784" y="2039111"/>
            <a:ext cx="6971439" cy="3904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it-IT" sz="2000" dirty="0"/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Object :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moka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smell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• sound •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sight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list: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beans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• water • moka • energy 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cup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spoon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• sugar/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from? Who made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How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transported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Follow the money: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earns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Who sets price &amp;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availability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reveal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people, places,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processes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behind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cup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51.600+ Moka Foto stock, immagini e fotografie royalty-free ...">
            <a:extLst>
              <a:ext uri="{FF2B5EF4-FFF2-40B4-BE49-F238E27FC236}">
                <a16:creationId xmlns:a16="http://schemas.microsoft.com/office/drawing/2014/main" id="{8FC5619C-ECFD-17DA-F868-1AD557ACA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r="45664" b="1"/>
          <a:stretch>
            <a:fillRect/>
          </a:stretch>
        </p:blipFill>
        <p:spPr bwMode="auto"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59500A-4B75-29F9-CE37-C3E13D6A5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>
              <a:spcAft>
                <a:spcPts val="600"/>
              </a:spcAft>
            </a:pPr>
            <a:fld id="{58FB4751-880F-D840-AAA9-3A15815CC996}" type="slidenum">
              <a:rPr lang="it-IT" smtClean="0"/>
              <a:pPr>
                <a:spcAft>
                  <a:spcPts val="600"/>
                </a:spcAft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14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9E439-9611-2D3B-86AC-1D6A13D60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739305-24C7-3098-9909-D76BDBA57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it-IT" smtClean="0"/>
              <a:pPr rtl="0"/>
              <a:t>3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9555C23-3F34-E568-864C-1A862C35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1" y="421460"/>
            <a:ext cx="10927331" cy="61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3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230BB-C5B0-FAE0-1032-C1EEE3BAB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50B3FFF-473A-7EC4-E101-78CCD13FA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30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200D18-AED8-760E-6ED8-775D7F7DA7ED}"/>
              </a:ext>
            </a:extLst>
          </p:cNvPr>
          <p:cNvSpPr txBox="1"/>
          <p:nvPr/>
        </p:nvSpPr>
        <p:spPr>
          <a:xfrm>
            <a:off x="63610" y="31805"/>
            <a:ext cx="1206212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people &amp; countries are “in” one coffee?</a:t>
            </a:r>
          </a:p>
          <a:p>
            <a:endParaRPr lang="it-IT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Coffee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beans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(10 g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roasted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90–200 people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(farmers/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pickers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dry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co-op/export → trucks/ports →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ship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crew → import/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roastery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/packaging → distributor → retail staff)</a:t>
            </a: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&amp; energy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5–15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(utility/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grid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touching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use)</a:t>
            </a: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Retail checkout/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5–12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Embedded chains (the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durable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add-ons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Aluminum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moka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(once,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cup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160–430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(bauxite mine →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alumina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refinery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smelter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foundry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/die-casting → assembly/QC → packaging →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retail)</a:t>
            </a:r>
          </a:p>
          <a:p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Ceramic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cup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(once)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65–165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Stainless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steel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spoon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(once)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140–360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Sugar (5 g, per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cup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60–130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Coffee packaging (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bag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/film/label,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amortized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30–70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Certifiers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/insurance/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10–25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Order-of-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magnitude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totals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Per-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cup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touchpoints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120–250 people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Adding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embedded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(first time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use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400–950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Grand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ecosystem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cup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embedded):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~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520–1,200 people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Countries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touched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typical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10–16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70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A2D6-2B9A-580A-4D34-772093F2D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D804F2-4DDE-465D-A41B-7B798E64F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31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4620FE-5527-7B62-33DC-014C965B5275}"/>
              </a:ext>
            </a:extLst>
          </p:cNvPr>
          <p:cNvSpPr txBox="1"/>
          <p:nvPr/>
        </p:nvSpPr>
        <p:spPr>
          <a:xfrm>
            <a:off x="63610" y="31805"/>
            <a:ext cx="1206212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it-IT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people &amp; countries are “in” one coffee?</a:t>
            </a:r>
          </a:p>
          <a:p>
            <a:pPr>
              <a:lnSpc>
                <a:spcPct val="300000"/>
              </a:lnSpc>
            </a:pPr>
            <a:endParaRPr lang="it-IT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30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people involved: ~520–1,200</a:t>
            </a:r>
            <a:b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Countries involved: ~16–19</a:t>
            </a:r>
          </a:p>
          <a:p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879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5575-228F-ECCC-4D5B-16274BB9B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548200D-9E4E-6A4C-2A5F-5D4A22075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32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EACC11-5B12-E20A-843C-F94BF093F19B}"/>
              </a:ext>
            </a:extLst>
          </p:cNvPr>
          <p:cNvSpPr txBox="1"/>
          <p:nvPr/>
        </p:nvSpPr>
        <p:spPr>
          <a:xfrm>
            <a:off x="129871" y="-67586"/>
            <a:ext cx="1206212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Globalized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 Systems: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What’s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(Module 2)</a:t>
            </a:r>
          </a:p>
          <a:p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chains: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captures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price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Trade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dependence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exports/imports,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staples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farm inputs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“Big Food”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consolidation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UPFs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processing power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Crisis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exposure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prices,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chokepoints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shocks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inequalities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malnutrition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↔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“food apartheid” patterns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task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diagnose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risks →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pick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98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33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4E849AA-0539-AA2B-78C6-7FE9730E2CC6}"/>
              </a:ext>
            </a:extLst>
          </p:cNvPr>
          <p:cNvSpPr txBox="1"/>
          <p:nvPr/>
        </p:nvSpPr>
        <p:spPr>
          <a:xfrm>
            <a:off x="687064" y="453116"/>
            <a:ext cx="11154670" cy="5834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Globalized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 Systems  -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Global Value Chains Work</a:t>
            </a:r>
          </a:p>
          <a:p>
            <a:pPr>
              <a:buNone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Longer chains, tighter contracts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standards, specs, certifications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Upstream power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seeds, agrochemicals, machinery, finance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Downstream power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traders, processors, brands, retailers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Farmers/workers as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takers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margins captured in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coordination &amp; branding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Switching costs &amp; lock-ins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(inputs, platforms, buyers)</a:t>
            </a:r>
            <a:b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Result: efficiency claims,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concentration of value &amp; decision power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57CDE-A4CC-42E9-474D-476B38D5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8DB9AA-45E5-68C0-4FE5-EFA9FE94E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34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73C06C-0C41-A882-D124-67D3D1A3794D}"/>
              </a:ext>
            </a:extLst>
          </p:cNvPr>
          <p:cNvSpPr txBox="1"/>
          <p:nvPr/>
        </p:nvSpPr>
        <p:spPr>
          <a:xfrm>
            <a:off x="643030" y="581366"/>
            <a:ext cx="10435959" cy="4682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Globalized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 Systems - Export / Import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Dependence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Staple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input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reliance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wheat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maize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fertilizers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fuel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Export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specialization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few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products →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exposure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price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swings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Trade balance risks: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FX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policy shocks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chokepoints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ports,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corridors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cold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chain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Dependency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Ratio (IDR)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staples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/inputs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=&gt;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Sovereignty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must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must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export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6075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C1D26D-D6F8-D511-0009-9AC60380B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it-IT" smtClean="0"/>
              <a:pPr rtl="0"/>
              <a:t>35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B4087D0-3129-7909-DB13-AA3C7EC0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0" y="498083"/>
            <a:ext cx="9754289" cy="552503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6953A2-E92E-09FD-4544-965D538EC70A}"/>
              </a:ext>
            </a:extLst>
          </p:cNvPr>
          <p:cNvSpPr txBox="1"/>
          <p:nvPr/>
        </p:nvSpPr>
        <p:spPr>
          <a:xfrm>
            <a:off x="8709534" y="6359917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14/17</a:t>
            </a:r>
          </a:p>
        </p:txBody>
      </p:sp>
    </p:spTree>
    <p:extLst>
      <p:ext uri="{BB962C8B-B14F-4D97-AF65-F5344CB8AC3E}">
        <p14:creationId xmlns:p14="http://schemas.microsoft.com/office/powerpoint/2010/main" val="2014270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B17F-D4F5-4D56-4214-2E0A9763E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ADF6F1-7C3E-61C9-A1E1-D4624A83E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36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55A493-2113-A2F4-7752-855FC910BFB5}"/>
              </a:ext>
            </a:extLst>
          </p:cNvPr>
          <p:cNvSpPr txBox="1"/>
          <p:nvPr/>
        </p:nvSpPr>
        <p:spPr>
          <a:xfrm>
            <a:off x="799105" y="377689"/>
            <a:ext cx="10062377" cy="6160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“Big Food”: What Changes?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Big Food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large, powerful companies that make, trade, market, and sell most of our food and drinks (from seed and grain traders to snack/beverage brands, supermarkets, and fast-food chains). They shape what we eat and how it’s produced through their market power, branding, supply chains, and lobbying.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Consolidation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across seeds/chemicals, grain trading, processing, retail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Shelf power &amp; marketing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shape diets → rise of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ultra-processed foods (UPFs)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Standards/specs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can exclude smallholders; private audits add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Territorial shifts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contract farming, land grabs, processing hubs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formation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moves upstream/downstream; farmers stay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takers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Net effect: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concentrated value &amp; decision power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along the chain</a:t>
            </a:r>
          </a:p>
        </p:txBody>
      </p:sp>
      <p:pic>
        <p:nvPicPr>
          <p:cNvPr id="2" name="Immagine 1" descr="Immagine che contiene modello, arte, quadrat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D9FFAC0D-2EAD-36C3-B7F2-95590AD0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252" y="281702"/>
            <a:ext cx="936268" cy="9362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DA4DD7-2433-19E4-F39D-62791CE2C0FE}"/>
              </a:ext>
            </a:extLst>
          </p:cNvPr>
          <p:cNvSpPr txBox="1"/>
          <p:nvPr/>
        </p:nvSpPr>
        <p:spPr>
          <a:xfrm>
            <a:off x="11684508" y="6163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31737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24F6B-37FF-60AE-ACBE-150C05E4C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C337EDD-9A96-E549-7F6E-156E96895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37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B0297A-CA5C-0B92-E290-3926948D1F43}"/>
              </a:ext>
            </a:extLst>
          </p:cNvPr>
          <p:cNvSpPr txBox="1"/>
          <p:nvPr/>
        </p:nvSpPr>
        <p:spPr>
          <a:xfrm>
            <a:off x="799105" y="377689"/>
            <a:ext cx="10062377" cy="4929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“Big Food” - Land, Labor, Territory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 concentration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insecure tenure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(especially for women and smallholders)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Contract farming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vertical integration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reshape who controls production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Migrant &amp; seasonal labor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low wages, precarity, housing and status issues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Export enclaves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provisioning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divergent pathways in the same region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spillovers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water use/pollution, soil loss, biodiversity impacts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Territorial question: who controls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land, labor, processing, and logistics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0188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E59DD-801D-4FEC-E022-8D4200149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37BD87-5320-CB29-35B7-779232C41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38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D2B5B2-6560-F7E0-6D76-87303A89214A}"/>
              </a:ext>
            </a:extLst>
          </p:cNvPr>
          <p:cNvSpPr txBox="1"/>
          <p:nvPr/>
        </p:nvSpPr>
        <p:spPr>
          <a:xfrm>
            <a:off x="799105" y="377689"/>
            <a:ext cx="10062377" cy="4929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“Big Food” - Vulnerabilities to Crises</a:t>
            </a:r>
          </a:p>
          <a:p>
            <a:pPr>
              <a:lnSpc>
                <a:spcPct val="200000"/>
              </a:lnSpc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shocks: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food, energy, fertilizers → fast cost/pass-through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 fragility: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ports, corridors, trucking,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cold chain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points of failure: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one buyer, one supplier, one route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extremes: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heat, drought, floods, pests → yield &amp; storage losses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stress: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FX, debt, interest rates tighten farm cash flow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Cascade risk: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long chains + concentration = rapid system stress (??)</a:t>
            </a:r>
          </a:p>
        </p:txBody>
      </p:sp>
    </p:spTree>
    <p:extLst>
      <p:ext uri="{BB962C8B-B14F-4D97-AF65-F5344CB8AC3E}">
        <p14:creationId xmlns:p14="http://schemas.microsoft.com/office/powerpoint/2010/main" val="3859391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ED3B6-575F-8CA3-5874-9E0FB0E09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B4A387-7B0E-D970-6794-33EC09E5C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39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F3A793-7CA3-DCED-A4E9-0F1F95FC73EF}"/>
              </a:ext>
            </a:extLst>
          </p:cNvPr>
          <p:cNvSpPr txBox="1"/>
          <p:nvPr/>
        </p:nvSpPr>
        <p:spPr>
          <a:xfrm>
            <a:off x="799105" y="377689"/>
            <a:ext cx="10062377" cy="4929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“Big Food” -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Inequalities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Malnutrition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↔ Waste</a:t>
            </a:r>
          </a:p>
          <a:p>
            <a:pPr>
              <a:lnSpc>
                <a:spcPct val="200000"/>
              </a:lnSpc>
            </a:pP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Cheap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UPFs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costly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fresh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foods: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price,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shelf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placement drive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choices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 &amp;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mobility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/time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barriers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peri-urban &amp; rural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gender: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low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wages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unpaid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care work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constrain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diets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Racialized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geographies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“food apartheid” patterns,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gaps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Paradox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undernutrition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obesity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coexist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surplus &amp;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nodes</a:t>
            </a:r>
            <a:b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Sovereignty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lens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shift from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calories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power,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dignity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93990B-95F8-7C53-2721-5F7E5736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What is Food Sovereignty?">
            <a:hlinkClick r:id="" action="ppaction://media"/>
            <a:extLst>
              <a:ext uri="{FF2B5EF4-FFF2-40B4-BE49-F238E27FC236}">
                <a16:creationId xmlns:a16="http://schemas.microsoft.com/office/drawing/2014/main" id="{62829EB4-8129-50CF-D720-F73CC228F3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0453" y="287876"/>
            <a:ext cx="11275916" cy="63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575BC-B1C4-2C9D-6014-7FE8A8BDF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C4BE89-722B-7CEC-9016-849AA8A5C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40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BCA4A8-93B6-397A-0027-A88DBEE1379F}"/>
              </a:ext>
            </a:extLst>
          </p:cNvPr>
          <p:cNvSpPr txBox="1"/>
          <p:nvPr/>
        </p:nvSpPr>
        <p:spPr>
          <a:xfrm>
            <a:off x="799105" y="377689"/>
            <a:ext cx="10062377" cy="6221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- Quick Diagnostics </a:t>
            </a:r>
          </a:p>
          <a:p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 Dependency Ratio (IDR):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% of a staple/input that comes from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Concentration proxy: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share of market held by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3–4 suppliers/buyers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environment scan: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UPF exposure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price basket (fresh vs UPF), shelf placement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Shock map: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find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points of failure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(one port, one route, one buyer)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Labor/land check: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seasonal labor reliance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tenure security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smallholders/women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Pick 1–2 tools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your territory/product today</a:t>
            </a:r>
          </a:p>
          <a:p>
            <a:pPr>
              <a:lnSpc>
                <a:spcPct val="200000"/>
              </a:lnSpc>
            </a:pP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5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45A6F-2BDB-9013-15CD-B24DDB985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E5FED5-05D2-63D6-84F8-E10412EFD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it-IT" smtClean="0"/>
              <a:pPr rtl="0"/>
              <a:t>41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9E17265-B11C-B3EF-3667-E71787C35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0" y="498083"/>
            <a:ext cx="9754289" cy="55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5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4940B-D7A0-D5DC-9589-D2A49B90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254956-8905-86A6-F516-01CC24EEF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42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9E3DF2-49F4-43B5-B3ED-3FF6354B7628}"/>
              </a:ext>
            </a:extLst>
          </p:cNvPr>
          <p:cNvSpPr txBox="1"/>
          <p:nvPr/>
        </p:nvSpPr>
        <p:spPr>
          <a:xfrm>
            <a:off x="473101" y="214688"/>
            <a:ext cx="10595115" cy="424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Diagnosis to Levers</a:t>
            </a:r>
          </a:p>
          <a:p>
            <a:endParaRPr lang="en-US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If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IDR (imports)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high →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diversify sources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local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substitution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buffer stocks</a:t>
            </a:r>
            <a:b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If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concentration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high →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co-ops &amp; local processing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fair contracts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antitrust watch</a:t>
            </a:r>
            <a:b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If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 chokepoints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route diversification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shared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storage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contingency plans</a:t>
            </a:r>
            <a:b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If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UPF exposure / access gaps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procurement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baskets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retail zoning</a:t>
            </a:r>
            <a:b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If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shocks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bakery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efficiency upgrades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collective purchasing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time-of-use</a:t>
            </a:r>
            <a:b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Always check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equity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(who benefits) and </a:t>
            </a:r>
            <a:r>
              <a:rPr lang="en-US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feasibility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(12–24 months)</a:t>
            </a: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43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77CF2-B2D4-B8E0-07A7-2630C86C5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74F0A7-C75F-4849-86CC-56D3CB3FD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43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7EF21F9-EA78-FA28-3594-FB3C606A8558}"/>
              </a:ext>
            </a:extLst>
          </p:cNvPr>
          <p:cNvSpPr txBox="1"/>
          <p:nvPr/>
        </p:nvSpPr>
        <p:spPr>
          <a:xfrm>
            <a:off x="473101" y="214688"/>
            <a:ext cx="10595115" cy="4040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Wrap &amp; Bridge to Cases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Globalization →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shifts, dependencies, shocks, inequities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Your toolkit →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concentration proxy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environment scan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shock map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Next step →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a product/territory and pick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lever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test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Measure success by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resilience + equity + agency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not volume alone</a:t>
            </a: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379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5BFEB-6E8D-4037-3A0B-85F87865B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AA7287F-3122-E01B-31A8-2E12F896E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656" cy="914400"/>
          </a:xfrm>
        </p:spPr>
        <p:txBody>
          <a:bodyPr/>
          <a:lstStyle/>
          <a:p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Study: </a:t>
            </a:r>
            <a:r>
              <a:rPr lang="it-IT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Cayes (South Haiti)</a:t>
            </a:r>
            <a:b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780C3B9-1C8E-E4D8-DABA-B5A2278BC4A6}"/>
              </a:ext>
            </a:extLst>
          </p:cNvPr>
          <p:cNvSpPr txBox="1"/>
          <p:nvPr/>
        </p:nvSpPr>
        <p:spPr>
          <a:xfrm>
            <a:off x="914399" y="2039111"/>
            <a:ext cx="5650992" cy="390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it-IT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Cayes &amp;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Macaya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uplands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Coffee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Jardin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Créole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systems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actors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place the project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Output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 </a:t>
            </a:r>
            <a:r>
              <a:rPr lang="it-IT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moves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magine 2" descr="Immagine che contiene erba, aria aperta, nuvola, cielo&#10;&#10;Il contenuto generato dall'IA potrebbe non essere corretto.">
            <a:extLst>
              <a:ext uri="{FF2B5EF4-FFF2-40B4-BE49-F238E27FC236}">
                <a16:creationId xmlns:a16="http://schemas.microsoft.com/office/drawing/2014/main" id="{084E3614-13F5-861C-6E01-A258746570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25" r="23364"/>
          <a:stretch>
            <a:fillRect/>
          </a:stretch>
        </p:blipFill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3B535C-EBF9-EDD8-3F00-98AD23665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>
              <a:spcAft>
                <a:spcPts val="600"/>
              </a:spcAft>
            </a:pPr>
            <a:fld id="{58FB4751-880F-D840-AAA9-3A15815CC996}" type="slidenum">
              <a:rPr lang="it-IT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>
                <a:spcAft>
                  <a:spcPts val="600"/>
                </a:spcAft>
              </a:pPr>
              <a:t>45</a:t>
            </a:fld>
            <a:endParaRPr lang="it-IT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04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08305-EEBC-6300-F1A7-76E40D9A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23B523-9C9D-033A-215E-59B7C84B4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46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0B5B86-20A5-513A-4A85-9221DAF93801}"/>
              </a:ext>
            </a:extLst>
          </p:cNvPr>
          <p:cNvSpPr txBox="1"/>
          <p:nvPr/>
        </p:nvSpPr>
        <p:spPr>
          <a:xfrm>
            <a:off x="473101" y="214688"/>
            <a:ext cx="10595115" cy="5764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</a:t>
            </a:r>
          </a:p>
          <a:p>
            <a:pPr>
              <a:lnSpc>
                <a:spcPct val="200000"/>
              </a:lnSpc>
            </a:pP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target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sovereignty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outcomes (who decides)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 to know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holds power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contributes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risks are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guides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to engage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to neutralize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Mapping first; solutions after.</a:t>
            </a: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61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CA82C-E1EC-90B6-B674-0F60EF73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64A2E7-7A80-807F-99BF-249F214C4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47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FF0BBDD-95A5-CDC8-3E70-FF17E2912DBF}"/>
              </a:ext>
            </a:extLst>
          </p:cNvPr>
          <p:cNvSpPr txBox="1"/>
          <p:nvPr/>
        </p:nvSpPr>
        <p:spPr>
          <a:xfrm>
            <a:off x="473101" y="214688"/>
            <a:ext cx="10595115" cy="601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Landscape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farming</a:t>
            </a:r>
          </a:p>
          <a:p>
            <a:pPr>
              <a:lnSpc>
                <a:spcPct val="200000"/>
              </a:lnSpc>
            </a:pPr>
            <a:endParaRPr lang="it-IT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Jardin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Créole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mixed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crops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looks “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messy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feeds families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Coffee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often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cacao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side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incomes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Degradation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deforestation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soil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erosion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hurricanes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hit hard (e.g., Matthew)</a:t>
            </a:r>
          </a:p>
          <a:p>
            <a:pPr algn="ctr">
              <a:lnSpc>
                <a:spcPct val="200000"/>
              </a:lnSpc>
            </a:pPr>
            <a:r>
              <a:rPr lang="en-US" sz="2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Agroecology exists, but under stress!</a:t>
            </a:r>
            <a:endParaRPr lang="it-IT" sz="24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26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76A23-568C-CE5F-6840-E5769B0EF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68DC5A-0788-41BE-047C-6BCA586B3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48</a:t>
            </a:fld>
            <a:endParaRPr lang="it-IT" dirty="0"/>
          </a:p>
        </p:txBody>
      </p:sp>
      <p:pic>
        <p:nvPicPr>
          <p:cNvPr id="3" name="Immagine 2" descr="Immagine che contiene aria aperta, albero, erba, Tappezzante&#10;&#10;Il contenuto generato dall'IA potrebbe non essere corretto.">
            <a:extLst>
              <a:ext uri="{FF2B5EF4-FFF2-40B4-BE49-F238E27FC236}">
                <a16:creationId xmlns:a16="http://schemas.microsoft.com/office/drawing/2014/main" id="{5D44411B-1523-9A92-0840-B0B4E833D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91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146B3-D170-71F4-91CA-6D69D38A5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26049F-CFEC-4031-5AF5-1CEE682B6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49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A6FFE32-4F20-8311-46BF-1F6593A41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5107" y="0"/>
            <a:ext cx="9181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576313-F1C8-57CB-82F6-54BC07D3B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13CA5D-ECD7-25AE-45FB-7EEAA012FC54}"/>
              </a:ext>
            </a:extLst>
          </p:cNvPr>
          <p:cNvSpPr txBox="1"/>
          <p:nvPr/>
        </p:nvSpPr>
        <p:spPr>
          <a:xfrm>
            <a:off x="782706" y="310379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Course Objectives</a:t>
            </a:r>
            <a:endParaRPr lang="it-IT" sz="3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B5C7004-C2CF-E355-6904-1CF4D934692B}"/>
              </a:ext>
            </a:extLst>
          </p:cNvPr>
          <p:cNvSpPr txBox="1"/>
          <p:nvPr/>
        </p:nvSpPr>
        <p:spPr>
          <a:xfrm>
            <a:off x="713132" y="1028342"/>
            <a:ext cx="10640668" cy="544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end of this intensive, participants will be able to: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foundations of food sovereignty and distinguish it from food security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self-sufficiency.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Diagnose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food-system imbalances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(value chains, trade dependence, corporate concentration, crisis vulnerability, and access inequalities).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Analyze the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 of public policies and institutions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(national/EU/international) and their contradictions for local agriculture.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Explore and assess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alternatives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(agroecology principles, short supply chains, cooperatives, and civic innovations) and the conditions for scaling.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territorial food-autonomy strategies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(stakeholder mapping, local levers, governance, and an action plan).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on a development project using a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 framework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including ethics, financing, indicators, and risk identification and mitigation.</a:t>
            </a:r>
          </a:p>
        </p:txBody>
      </p:sp>
    </p:spTree>
    <p:extLst>
      <p:ext uri="{BB962C8B-B14F-4D97-AF65-F5344CB8AC3E}">
        <p14:creationId xmlns:p14="http://schemas.microsoft.com/office/powerpoint/2010/main" val="537809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57C11-130C-5A87-6823-8922A0A05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40BE885-3D08-4E64-4183-BFA17FA4B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50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579FC8-440A-FE01-B330-FAF2DD11A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0186" y="0"/>
            <a:ext cx="9151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9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58A35-023E-90EA-2FE7-CA1F90824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37B10C1-BA0B-2C88-14DC-FFE896F1D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51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3EAA2D-D912-12D5-7BAE-5BE233AD4E6C}"/>
              </a:ext>
            </a:extLst>
          </p:cNvPr>
          <p:cNvSpPr txBox="1"/>
          <p:nvPr/>
        </p:nvSpPr>
        <p:spPr>
          <a:xfrm>
            <a:off x="473101" y="214688"/>
            <a:ext cx="10595115" cy="597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 reality</a:t>
            </a:r>
          </a:p>
          <a:p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 access: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poor/no roads; mule/foot; landslides/bridges out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the capital: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gang‑controlled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segments; checkpoints; extortion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Trade: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ports/customs delays; storage limits; higher insurance costs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Moving people &amp; coffee is risky and slow.</a:t>
            </a: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17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6413E-9142-E09E-8FD9-A94CF9B5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0CE13A-CE79-072D-91A1-21227E3B1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52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6F0688-7F34-2443-388A-CC68B9B418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5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F3598-5761-62F1-5725-A0BCA0129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AEA39A-C95D-4EA5-4B40-869AF1876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53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2CE814-B013-BCB2-6327-42157438EC95}"/>
              </a:ext>
            </a:extLst>
          </p:cNvPr>
          <p:cNvSpPr txBox="1"/>
          <p:nvPr/>
        </p:nvSpPr>
        <p:spPr>
          <a:xfrm>
            <a:off x="473101" y="214688"/>
            <a:ext cx="10595115" cy="490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Chain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short)</a:t>
            </a:r>
          </a:p>
          <a:p>
            <a:pPr>
              <a:lnSpc>
                <a:spcPct val="200000"/>
              </a:lnSpc>
            </a:pPr>
            <a:endParaRPr lang="it-IT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Farmers →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coops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aggregators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Rebo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domestic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/export</a:t>
            </a:r>
            <a:endParaRPr lang="it-IT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Supply gaps → imports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 </a:t>
            </a: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Rebo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leverage for </a:t>
            </a: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locals</a:t>
            </a:r>
            <a:endParaRPr lang="it-IT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Domestic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demand 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under‑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served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(costs/risks &gt; </a:t>
            </a: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margins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13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3EDCD-ACF0-CE66-D315-CA7703F30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0BBCD5-2ADE-92C3-E322-A51A2A2A5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54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3BE071-3B77-9BD0-079A-EA00BB75536E}"/>
              </a:ext>
            </a:extLst>
          </p:cNvPr>
          <p:cNvSpPr txBox="1"/>
          <p:nvPr/>
        </p:nvSpPr>
        <p:spPr>
          <a:xfrm>
            <a:off x="473101" y="214688"/>
            <a:ext cx="10595115" cy="687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matters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actors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Producers: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smallholders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coffee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(partners/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beneficiaries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Market/private: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Rebo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traders,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transporters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MFIs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VSLAs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brand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foundations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Public: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Ministry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./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municipal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 services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protection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Community/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CSOs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NGOs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churches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Vodou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notables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diaspora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schools/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universities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Donors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multilaterals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Canada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 funds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FAO/UNDP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Security/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stabilization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gangs (⚠)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</a:t>
            </a:r>
            <a:r>
              <a:rPr lang="it-IT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contingent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(low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acceptance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endParaRPr lang="it-IT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</a:t>
            </a:r>
            <a:r>
              <a:rPr lang="it-IT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layers</a:t>
            </a:r>
            <a:r>
              <a:rPr lang="it-IT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it-IT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it-IT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it-IT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</a:t>
            </a:r>
            <a:r>
              <a:rPr lang="it-IT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allies</a:t>
            </a:r>
            <a:r>
              <a:rPr lang="it-IT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00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967EF-3B10-F57F-597C-04391AF43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5B39C7-5F47-AF45-5A32-693D52E4A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55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7CE941-4944-DF63-9400-FECE4B7CC811}"/>
              </a:ext>
            </a:extLst>
          </p:cNvPr>
          <p:cNvSpPr txBox="1"/>
          <p:nvPr/>
        </p:nvSpPr>
        <p:spPr>
          <a:xfrm>
            <a:off x="473101" y="214688"/>
            <a:ext cx="10595115" cy="662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dynamics &amp; risks</a:t>
            </a:r>
          </a:p>
          <a:p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Imports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weaken local bargaining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Domestic demand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met but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attractive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serve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Short‑term aid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can distort farming incentives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fragility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 threats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shocks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ID/credit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low‑investment trap</a:t>
            </a:r>
          </a:p>
          <a:p>
            <a:pPr algn="ctr">
              <a:lnSpc>
                <a:spcPct val="200000"/>
              </a:lnSpc>
            </a:pPr>
            <a:r>
              <a:rPr lang="en-US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shape feasibility and pace</a:t>
            </a: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12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E1A8C-9A44-3AB2-B4D9-5F7BABEEB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1EEAC7-28A9-0755-1D6F-22EBF38AE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56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A7C7B0-49D9-CF2C-AB8B-74DB2E6D7A4E}"/>
              </a:ext>
            </a:extLst>
          </p:cNvPr>
          <p:cNvSpPr txBox="1"/>
          <p:nvPr/>
        </p:nvSpPr>
        <p:spPr>
          <a:xfrm>
            <a:off x="473101" y="214688"/>
            <a:ext cx="10595115" cy="5764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focus (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it-IT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Strengthen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smallholders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coops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(governance, </a:t>
            </a: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fair sales)</a:t>
            </a:r>
          </a:p>
          <a:p>
            <a:pPr>
              <a:lnSpc>
                <a:spcPct val="150000"/>
              </a:lnSpc>
            </a:pP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Agroecology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hurricane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resilience</a:t>
            </a:r>
            <a:endParaRPr lang="it-IT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inclusion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(ID → safe credit)</a:t>
            </a:r>
          </a:p>
          <a:p>
            <a:pPr>
              <a:lnSpc>
                <a:spcPct val="150000"/>
              </a:lnSpc>
            </a:pP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Neutral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community‑first, DO NOT HARM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engagement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gangs</a:t>
            </a: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08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0BCD6-0500-BA30-DE21-50025D415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3AF5E6-B99C-0CEF-E089-010A83232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57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1958DD7-7774-B405-AFA7-9AD69A2796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3999" y="14111"/>
            <a:ext cx="9143998" cy="68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62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FFB54-57B0-EF84-40D7-61C4354DC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DB9B0F-A11D-14A4-874A-CAFF4D552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58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7F2C6B-70E6-7608-BD96-AA4C8E3F81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3999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81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0DD16-0679-9892-F063-D6D8316D7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B17C23-F679-CA0F-154B-960229C00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59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C74F82-37BF-FDFB-890A-FD547E8F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61" y="44402"/>
            <a:ext cx="9100677" cy="6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62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E0627-39A1-43B2-3933-0FB9531D5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D9FF9F-699D-1DF8-1C60-FEF49B0EF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85698D-5930-2287-0088-A523D92D85BB}"/>
              </a:ext>
            </a:extLst>
          </p:cNvPr>
          <p:cNvSpPr txBox="1"/>
          <p:nvPr/>
        </p:nvSpPr>
        <p:spPr>
          <a:xfrm>
            <a:off x="782706" y="310379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 err="1"/>
              <a:t>What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“Food </a:t>
            </a:r>
            <a:r>
              <a:rPr lang="it-IT" sz="3200" dirty="0" err="1"/>
              <a:t>Sovereignty</a:t>
            </a:r>
            <a:r>
              <a:rPr lang="it-IT" sz="3200" dirty="0"/>
              <a:t>”?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D0C5BE8-AFD6-7167-8041-FAD369CAFC43}"/>
              </a:ext>
            </a:extLst>
          </p:cNvPr>
          <p:cNvSpPr txBox="1"/>
          <p:nvPr/>
        </p:nvSpPr>
        <p:spPr>
          <a:xfrm>
            <a:off x="577434" y="1935385"/>
            <a:ext cx="10640668" cy="2618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Vía Campesina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Nyéléni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2007): “Food sovereignty is the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of peoples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healthy and culturally appropriate food - produced through ecologically sound and sustainable methods, and the right to define their own food and agriculture systems.”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FAO/UN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usage: FAO recognizes food sovereignty as a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holistic, justice-oriented approach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goes beyond food security, emphasizing that “control over food systems” should remain with food producers and communities.</a:t>
            </a:r>
          </a:p>
          <a:p>
            <a:pPr>
              <a:lnSpc>
                <a:spcPct val="150000"/>
              </a:lnSpc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086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88D7-BDAB-76D3-7476-D8F82567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2FF84B-07BA-24F6-AFE9-9743EADBA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60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722D43B-FDE8-9A92-8D80-5D897ADE9C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1" y="14111"/>
            <a:ext cx="9143998" cy="68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022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E63CE-2B9C-55F5-739E-B8D4D2764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3563BE2-DAA6-0D12-5A02-C8C3371F3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61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ECC5D2-9C18-B04E-2AD8-19B0AA7C21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59" y="30290"/>
            <a:ext cx="9100676" cy="6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02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0F3D6-8C62-D477-320E-19DF9E31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F64494-D6D8-EAD4-AD39-B72608ECD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62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0EC544-DC16-D2DE-2C29-76C2BA40E2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3999" y="14111"/>
            <a:ext cx="9143999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39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6C7B1-1DBF-BB5C-A910-D2AAAB3B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910707-4A29-20FF-1DF3-AC382E1BC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63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371911-72AB-269A-D298-6A9A27157E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3999" y="14111"/>
            <a:ext cx="9143999" cy="68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305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492C6-1C77-57EC-B7D3-9C6DD4181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418783-4FD7-C066-BE0E-6DFACC5EB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64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0BE947-7439-8C2A-093D-8948CDDF1C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59" y="30290"/>
            <a:ext cx="9100677" cy="6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3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240C-7C23-B939-C111-4BE20A8B0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D54484-A784-1CE6-E2DA-7ED0D07FD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65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1DE392-DC85-0832-A219-3CE2459408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3999" y="14111"/>
            <a:ext cx="9143998" cy="68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86796-95D7-97CA-97C9-FF8692F5F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9DA4CD-355B-8A30-4865-24C513526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66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D02841-9834-F787-580E-DDE8224A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3999" y="14111"/>
            <a:ext cx="9143998" cy="68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0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0C95A-52C1-BF30-42C0-4282293B0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5F4809-F790-8B81-1857-1782535B8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67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999D9A-95F7-C2E6-F9F9-732BEBCD89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59" y="14111"/>
            <a:ext cx="9100677" cy="68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645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8D255-0D77-6BAF-BD71-560EF7B5B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C1F1DC-1D6F-CF6A-57A1-FC5F4D9B0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68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A00C91-83F3-F5C3-DFBB-ABA1CD161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59" y="16246"/>
            <a:ext cx="9100677" cy="68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443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8CCEA-4C92-368E-88A5-D747AD1C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8E6807-9286-6B18-5C63-7AEA629DA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69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095532A-4991-98CB-0615-C9CFD7B7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59" y="30290"/>
            <a:ext cx="9100677" cy="6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379B-A0E4-1FE5-6E69-90A20446A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01ADA-9909-6AE3-4DD0-8C0A20F59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</a:t>
            </a:fld>
            <a:endParaRPr lang="it-IT" dirty="0"/>
          </a:p>
        </p:txBody>
      </p:sp>
      <p:pic>
        <p:nvPicPr>
          <p:cNvPr id="2" name="Elementi multimediali online 1" title="Video Explainer: What is Food Sovereignty?">
            <a:hlinkClick r:id="" action="ppaction://media"/>
            <a:extLst>
              <a:ext uri="{FF2B5EF4-FFF2-40B4-BE49-F238E27FC236}">
                <a16:creationId xmlns:a16="http://schemas.microsoft.com/office/drawing/2014/main" id="{B3BB783B-3CC3-E3DC-2949-8FD1655353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847" y="11794"/>
            <a:ext cx="12144153" cy="68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CE491-768D-4148-5DE0-392FF3DC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47C516-96C0-6D4B-E2C3-352D23328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70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1274F60-B307-21B8-029E-05F3ED1BCD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59" y="30290"/>
            <a:ext cx="9100676" cy="6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80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781C1-E5B9-DE2B-E59E-AE439B6C5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939083-6C80-2E47-BCB4-407AEDBF6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71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85A4B71-CF84-CF1C-9DFA-432AD3CED1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59" y="30290"/>
            <a:ext cx="9100676" cy="67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20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0D7C-E22D-FAA5-DB9A-DA01089BA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B4F594-72FA-C42A-237C-5F07ECA43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72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F2D7C5-CD94-3746-E12B-413C1812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5659" y="30290"/>
            <a:ext cx="9100677" cy="6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1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80E23-1908-A517-32E8-D80C7EF4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7EED08-9837-B6E6-58E3-549B5E4E9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73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48E217-8BC4-E369-1A22-5D6E5C7CA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82296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43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9F9B5-EC24-9CBF-06F3-1BD8BD03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2EBC63-3F6D-7A20-7C76-EF34F93D4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74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7F8F74D-9AD9-3CFE-BFFA-8415B824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82296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08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D79F0-646D-6C73-DD9A-7EE72C27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73AEC0-A42E-0DBC-B59B-F1DCF1AD6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75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8202DB-ECC4-982D-4420-DDEBD9D920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5107" y="-82296"/>
            <a:ext cx="91817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827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BE91C-35C9-AB1A-16DB-BFA29CD00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062C1C-A1D4-4BF5-120E-CD9A2F501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76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06FEE42-0C8D-57E5-1D62-AD2BF0A961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5107" y="-82296"/>
            <a:ext cx="918178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73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40EE-FC2F-A586-21C0-3C2C0F19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889F8D9-4AC8-5719-76EE-9AD7A5ED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77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A626FF-C629-E92C-07C0-BE7A352CBDE2}"/>
              </a:ext>
            </a:extLst>
          </p:cNvPr>
          <p:cNvSpPr txBox="1"/>
          <p:nvPr/>
        </p:nvSpPr>
        <p:spPr>
          <a:xfrm>
            <a:off x="473101" y="214688"/>
            <a:ext cx="10595115" cy="662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task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</a:t>
            </a:r>
            <a:endParaRPr lang="it-IT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Build a 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alignment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× </a:t>
            </a: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it-IT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proximity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Mark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allies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swing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blockers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flag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killers</a:t>
            </a:r>
            <a:endParaRPr lang="it-IT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Propose 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engagement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moves</a:t>
            </a:r>
            <a:r>
              <a:rPr lang="it-IT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mitigations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possible</a:t>
            </a:r>
            <a:r>
              <a:rPr lang="it-IT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  <a:p>
            <a:pPr>
              <a:lnSpc>
                <a:spcPct val="200000"/>
              </a:lnSpc>
            </a:pPr>
            <a:endParaRPr lang="it-IT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it-IT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</a:t>
            </a:r>
            <a:r>
              <a:rPr lang="it-IT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labels short; </a:t>
            </a:r>
            <a:r>
              <a:rPr lang="it-IT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justify</a:t>
            </a:r>
            <a:r>
              <a:rPr lang="it-IT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one </a:t>
            </a:r>
            <a:r>
              <a:rPr lang="it-IT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sentence</a:t>
            </a:r>
            <a:r>
              <a:rPr lang="it-IT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</a:t>
            </a:r>
            <a:endParaRPr lang="it-IT" sz="2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413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2350542-562C-FFC5-1D8F-484D529ABFF9}"/>
              </a:ext>
            </a:extLst>
          </p:cNvPr>
          <p:cNvCxnSpPr>
            <a:cxnSpLocks/>
          </p:cNvCxnSpPr>
          <p:nvPr/>
        </p:nvCxnSpPr>
        <p:spPr>
          <a:xfrm>
            <a:off x="5980813" y="483633"/>
            <a:ext cx="0" cy="6066023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AB4FC28-6381-CEB6-26D0-AE745641216E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1063256" y="3239645"/>
            <a:ext cx="9936125" cy="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Cerchio vuoto 12">
            <a:extLst>
              <a:ext uri="{FF2B5EF4-FFF2-40B4-BE49-F238E27FC236}">
                <a16:creationId xmlns:a16="http://schemas.microsoft.com/office/drawing/2014/main" id="{563F8283-4604-3214-33C4-AA44A9207F19}"/>
              </a:ext>
            </a:extLst>
          </p:cNvPr>
          <p:cNvSpPr/>
          <p:nvPr/>
        </p:nvSpPr>
        <p:spPr>
          <a:xfrm>
            <a:off x="5623738" y="2929270"/>
            <a:ext cx="714151" cy="675164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noProof="1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BA9B55-F94F-60DB-6C4B-12321C39352C}"/>
              </a:ext>
            </a:extLst>
          </p:cNvPr>
          <p:cNvSpPr txBox="1"/>
          <p:nvPr/>
        </p:nvSpPr>
        <p:spPr>
          <a:xfrm>
            <a:off x="5170081" y="114300"/>
            <a:ext cx="2173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1"/>
              <a:t>HIGH INFLUENCE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BE3D9C8-01E1-D71A-F958-3D0C47C2417E}"/>
              </a:ext>
            </a:extLst>
          </p:cNvPr>
          <p:cNvSpPr txBox="1"/>
          <p:nvPr/>
        </p:nvSpPr>
        <p:spPr>
          <a:xfrm>
            <a:off x="4973379" y="6540426"/>
            <a:ext cx="2065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1"/>
              <a:t>LOW INFLUENCE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5034D02-F821-A2E1-F418-B0B03037394D}"/>
              </a:ext>
            </a:extLst>
          </p:cNvPr>
          <p:cNvSpPr txBox="1"/>
          <p:nvPr/>
        </p:nvSpPr>
        <p:spPr>
          <a:xfrm>
            <a:off x="0" y="3050292"/>
            <a:ext cx="1063256" cy="378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1"/>
              <a:t>OPPOSE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9126B2A-F0B8-B2AE-AF7C-BEC1666021A0}"/>
              </a:ext>
            </a:extLst>
          </p:cNvPr>
          <p:cNvSpPr txBox="1"/>
          <p:nvPr/>
        </p:nvSpPr>
        <p:spPr>
          <a:xfrm>
            <a:off x="11039252" y="3050299"/>
            <a:ext cx="1198820" cy="36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1"/>
              <a:t>SUPPORT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A3B31A5-F5EC-D3A7-0944-C7E39E137D6F}"/>
              </a:ext>
            </a:extLst>
          </p:cNvPr>
          <p:cNvSpPr txBox="1"/>
          <p:nvPr/>
        </p:nvSpPr>
        <p:spPr>
          <a:xfrm>
            <a:off x="6557556" y="4698310"/>
            <a:ext cx="6142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noProof="1"/>
              <a:t>Legend (use emojis/short codes next to each actor):</a:t>
            </a:r>
            <a:endParaRPr lang="en-GB" noProof="1"/>
          </a:p>
          <a:p>
            <a:pPr>
              <a:buFont typeface="Arial" panose="020B0604020202020204" pitchFamily="34" charset="0"/>
              <a:buChar char="•"/>
            </a:pPr>
            <a:r>
              <a:rPr lang="en-GB" noProof="1"/>
              <a:t>Alignment: 🟢 ally | 🟡 swing/unclear | 🔴 blocker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noProof="1"/>
              <a:t>Influence: + (low) | ++ (mid) | +++ (high)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noProof="1"/>
              <a:t>Proximity: </a:t>
            </a:r>
            <a:r>
              <a:rPr lang="en-GB" b="1" noProof="1"/>
              <a:t>near</a:t>
            </a:r>
            <a:r>
              <a:rPr lang="en-GB" noProof="1"/>
              <a:t> | mid | far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noProof="1"/>
              <a:t>Special flags: ⭐ </a:t>
            </a:r>
            <a:r>
              <a:rPr lang="en-GB" b="1" noProof="1"/>
              <a:t>essential</a:t>
            </a:r>
            <a:r>
              <a:rPr lang="en-GB" noProof="1"/>
              <a:t> | ⚠️ </a:t>
            </a:r>
            <a:r>
              <a:rPr lang="en-GB" b="1" noProof="1"/>
              <a:t>killer assumption</a:t>
            </a:r>
            <a:endParaRPr lang="en-GB" noProof="1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1EF019-30A3-BF1D-3F99-19FE46A05855}"/>
              </a:ext>
            </a:extLst>
          </p:cNvPr>
          <p:cNvSpPr txBox="1"/>
          <p:nvPr/>
        </p:nvSpPr>
        <p:spPr>
          <a:xfrm>
            <a:off x="6160232" y="2377544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1"/>
              <a:t>Smallholders 🟢 +++ : </a:t>
            </a:r>
            <a:r>
              <a:rPr lang="en-GB" b="1" noProof="1"/>
              <a:t>near </a:t>
            </a:r>
            <a:r>
              <a:rPr lang="en-GB" noProof="1"/>
              <a:t>⭐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C97580-9AD8-396B-DE8E-F2F711C9C8E7}"/>
              </a:ext>
            </a:extLst>
          </p:cNvPr>
          <p:cNvSpPr txBox="1"/>
          <p:nvPr/>
        </p:nvSpPr>
        <p:spPr>
          <a:xfrm>
            <a:off x="2721213" y="928324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1"/>
              <a:t>Gangs 🔴 + : </a:t>
            </a:r>
            <a:r>
              <a:rPr lang="en-GB" b="1" noProof="1"/>
              <a:t>near </a:t>
            </a:r>
            <a:r>
              <a:rPr lang="en-GB" noProof="1"/>
              <a:t>⭐ ⚠️ </a:t>
            </a:r>
          </a:p>
        </p:txBody>
      </p:sp>
    </p:spTree>
    <p:extLst>
      <p:ext uri="{BB962C8B-B14F-4D97-AF65-F5344CB8AC3E}">
        <p14:creationId xmlns:p14="http://schemas.microsoft.com/office/powerpoint/2010/main" val="41933820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82FC3-1F1C-1585-9927-6DD6E9A48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B40B83F-7D77-BE6E-4759-2DD946F51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41" y="409774"/>
            <a:ext cx="10703491" cy="595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7AFF6-E4EA-CF1B-8758-FA4A4372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2E28E5-53E5-D050-4633-AB9D910BA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8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3118BE-FB1F-A7CB-BFD1-EE5ED6F86A18}"/>
              </a:ext>
            </a:extLst>
          </p:cNvPr>
          <p:cNvSpPr txBox="1"/>
          <p:nvPr/>
        </p:nvSpPr>
        <p:spPr>
          <a:xfrm>
            <a:off x="782706" y="310379"/>
            <a:ext cx="102830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 err="1"/>
              <a:t>What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“Food </a:t>
            </a:r>
            <a:r>
              <a:rPr lang="it-IT" sz="3200" dirty="0" err="1"/>
              <a:t>Sovereignty</a:t>
            </a:r>
            <a:r>
              <a:rPr lang="it-IT" sz="3200" dirty="0"/>
              <a:t>”? </a:t>
            </a:r>
            <a:r>
              <a:rPr lang="en-US" sz="3200" dirty="0"/>
              <a:t>— Governmental References (France &amp; Italy)</a:t>
            </a:r>
          </a:p>
          <a:p>
            <a:endParaRPr lang="it-IT" sz="32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5C4D466-9FD7-AE6E-C974-A5400D63642F}"/>
              </a:ext>
            </a:extLst>
          </p:cNvPr>
          <p:cNvSpPr txBox="1"/>
          <p:nvPr/>
        </p:nvSpPr>
        <p:spPr>
          <a:xfrm>
            <a:off x="562022" y="1776136"/>
            <a:ext cx="10640668" cy="3541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France (legal definition, 2025): French law frames “food sovereignty” as maintaining and developing the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Nation’s capacity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produce, process, and distribute agricultural and food products needed for everyone’s access to healthy food, while supporting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export capacities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contributing to global food security.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Italy (policy usage, since 2022): The Ministry’s name includes “Food Sovereignty” (MASAF). National decrees operationalize a “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Sovereignty Fund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(2023–2025) to support strategic supply chains and financing—there is no single statutory definition of the concept, but a policy focus on national agri-food capacity.</a:t>
            </a:r>
          </a:p>
          <a:p>
            <a:pPr>
              <a:lnSpc>
                <a:spcPct val="150000"/>
              </a:lnSpc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730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C0D35-BF7A-7BDA-B479-1852D2D97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8F10F2-CD02-2C5B-D65A-14BF315DF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80</a:t>
            </a:fld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D8C52A-9CB5-B1AF-273B-2E078CD57702}"/>
              </a:ext>
            </a:extLst>
          </p:cNvPr>
          <p:cNvSpPr txBox="1"/>
          <p:nvPr/>
        </p:nvSpPr>
        <p:spPr>
          <a:xfrm>
            <a:off x="228599" y="308345"/>
            <a:ext cx="12004159" cy="6127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observed problems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(from the case).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Pick 1–2 priority problems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 these will become your Specific Objectives (SO1–SO2).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Draft a simple logical framework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 page).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 (fixed): Household food sovereignty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(1–2): from your problem selection.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 (2–3): what you will deliver to reach each SO.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Activities: 2 activities per Result (short, concrete).</a:t>
            </a:r>
          </a:p>
          <a:p>
            <a:pPr lvl="1">
              <a:lnSpc>
                <a:spcPct val="150000"/>
              </a:lnSpc>
            </a:pPr>
            <a:r>
              <a:rPr lang="en-US" sz="2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NB: </a:t>
            </a:r>
            <a:r>
              <a:rPr lang="en-US" sz="2400" b="1" i="1" dirty="0"/>
              <a:t>Strengths and weaknesses are internal to the project,</a:t>
            </a:r>
            <a:br>
              <a:rPr lang="en-US" sz="2400" b="1" i="1" dirty="0"/>
            </a:br>
            <a:r>
              <a:rPr lang="en-US" sz="2400" b="1" i="1" dirty="0"/>
              <a:t>while opportunities and threats are external factors that do not depend on the project.</a:t>
            </a:r>
            <a:endParaRPr lang="en-US" sz="24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= €500,000; Direct beneficiary households = 400</a:t>
            </a:r>
            <a:endParaRPr lang="it-IT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156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B5A52E-32FD-D266-8A57-52E5B7E90E69}"/>
              </a:ext>
            </a:extLst>
          </p:cNvPr>
          <p:cNvSpPr txBox="1"/>
          <p:nvPr/>
        </p:nvSpPr>
        <p:spPr>
          <a:xfrm>
            <a:off x="0" y="435936"/>
            <a:ext cx="12192000" cy="620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 Objective (fixed)</a:t>
            </a:r>
          </a:p>
          <a:p>
            <a:pPr>
              <a:buNone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 — Household food sovereignty.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Producer households in Les Cayes exercise greater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autonomy over their diets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—the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and real ability to choose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healthy, culturally appropriate food—through stronger decision power, diversified on-farm food production, and fairer market terms.</a:t>
            </a:r>
          </a:p>
          <a:p>
            <a:pPr>
              <a:buNone/>
            </a:pP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 Objectives (elaborate 1 new SO or pick 1 or 2)</a:t>
            </a:r>
          </a:p>
          <a:p>
            <a:pPr>
              <a:buNone/>
            </a:pPr>
            <a:endParaRPr lang="en-U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SO1 — Income for food choice.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Coffee income is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stable and higher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expanding households’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freedom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choose food (and reduce distress purchases).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SO2 — Agroecological diversification for self-provisioning.</a:t>
            </a:r>
            <a:b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Jardin </a:t>
            </a:r>
            <a:r>
              <a:rPr lang="it-IT" sz="17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Créole</a:t>
            </a:r>
            <a:r>
              <a:rPr lang="it-IT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plots are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enriched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staple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nutrient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-dense foods (roots,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legumes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fruit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maintaining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coffee,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agroecological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techniques (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shade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soil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/water care,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intercropping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and cooperative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mutual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nurseries,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collective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joint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buying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/selling) </a:t>
            </a:r>
            <a:r>
              <a:rPr lang="it-IT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lang="it-IT" sz="17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withstand</a:t>
            </a:r>
            <a:r>
              <a:rPr lang="it-IT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7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predatory</a:t>
            </a:r>
            <a:r>
              <a:rPr lang="it-IT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 pressures 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stabilize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household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food access and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sovereignty</a:t>
            </a:r>
            <a:r>
              <a:rPr lang="it-IT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buNone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SO3 — Fair terms &amp; voice in the chain.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Smallholders (via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coops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secure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fair purchase terms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gain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voice in decisions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shape the local coffee market (quality, timing, payments).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SO4 — Civic &amp; financial inclusion for agency.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Producers obtain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legal ID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 credit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unlocking services and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strengthening bargaining power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beyond middlemen.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SO5 — Resilience that protects food access.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Farms and communities are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 shielded from shocks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(hurricanes, disease, corridor insecurity), so food access and incomes are </a:t>
            </a:r>
            <a:r>
              <a:rPr lang="en-US" sz="17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frequently disrupted</a:t>
            </a:r>
            <a:r>
              <a:rPr lang="en-U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2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AECF0-CFEB-4780-86F6-B1C1A9C74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7AD5EF-CD1E-2F56-06DF-F75B0A88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9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8B7DD5-B001-9EF5-744D-537B9BCE3C8B}"/>
              </a:ext>
            </a:extLst>
          </p:cNvPr>
          <p:cNvSpPr txBox="1"/>
          <p:nvPr/>
        </p:nvSpPr>
        <p:spPr>
          <a:xfrm>
            <a:off x="782706" y="310379"/>
            <a:ext cx="10283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err="1"/>
              <a:t>What</a:t>
            </a:r>
            <a:r>
              <a:rPr lang="it-IT" sz="3200" b="1" dirty="0"/>
              <a:t> </a:t>
            </a:r>
            <a:r>
              <a:rPr lang="it-IT" sz="3200" b="1" dirty="0" err="1"/>
              <a:t>is</a:t>
            </a:r>
            <a:r>
              <a:rPr lang="it-IT" sz="3200" b="1" dirty="0"/>
              <a:t> “Food </a:t>
            </a:r>
            <a:r>
              <a:rPr lang="it-IT" sz="3200" b="1" dirty="0" err="1"/>
              <a:t>Sovereignty</a:t>
            </a:r>
            <a:r>
              <a:rPr lang="it-IT" sz="3200" b="1" dirty="0"/>
              <a:t>”? </a:t>
            </a:r>
            <a:endParaRPr lang="en-US" sz="3200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E9C5201-FCAE-BCCF-8F82-65253360E9E7}"/>
              </a:ext>
            </a:extLst>
          </p:cNvPr>
          <p:cNvSpPr txBox="1"/>
          <p:nvPr/>
        </p:nvSpPr>
        <p:spPr>
          <a:xfrm>
            <a:off x="562022" y="1776136"/>
            <a:ext cx="106406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Vandana Shiva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really feeds the world?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industrial agribusiness but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biodiversity, small-scale farmers, seed freedom, and localization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.” Food sovereignty centers living soils, farmer agency, and the commons (seeds/knowledge).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 Patel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sovereignty means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democratic control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 food systems—challenging corporate concentration and policies that create “the stuffed and the starved.” It reframes hunger as a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problem, not a production shortfall. 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 Douwe van der Ploeg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peasant-centered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vision: sovereignty emerges from the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autonomy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peasant agricultures and their ongoing struggles with “food empires”; rebuilding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 for </a:t>
            </a: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manoeuvre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territories and value chains.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12323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to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76586_TF11964407_Win32" id="{A0BB4304-8DA3-4D2B-88DB-F8B793AC3BA2}" vid="{06C1B2CA-B42C-49AA-B0D0-D37FAA485C3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2FCD3BB0D1A6746ACF8A52EF0F06B25" ma:contentTypeVersion="15" ma:contentTypeDescription="Creare un nuovo documento." ma:contentTypeScope="" ma:versionID="563f286ba7aba8fddd3f98aec242f189">
  <xsd:schema xmlns:xsd="http://www.w3.org/2001/XMLSchema" xmlns:xs="http://www.w3.org/2001/XMLSchema" xmlns:p="http://schemas.microsoft.com/office/2006/metadata/properties" xmlns:ns2="4ed72f29-acc3-41f0-a36e-ac88ca3e32e0" xmlns:ns3="d2f3c40f-00c4-49f3-aa75-5eb6c8871612" targetNamespace="http://schemas.microsoft.com/office/2006/metadata/properties" ma:root="true" ma:fieldsID="f32deb1b7683a22bd11775c5a2c10b93" ns2:_="" ns3:_="">
    <xsd:import namespace="4ed72f29-acc3-41f0-a36e-ac88ca3e32e0"/>
    <xsd:import namespace="d2f3c40f-00c4-49f3-aa75-5eb6c88716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72f29-acc3-41f0-a36e-ac88ca3e32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e5e1231c-32d7-46f9-ab8b-e9f08fca51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f3c40f-00c4-49f3-aa75-5eb6c887161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8b4d94f1-0b0b-4fac-acfa-08b5496fee59}" ma:internalName="TaxCatchAll" ma:showField="CatchAllData" ma:web="d2f3c40f-00c4-49f3-aa75-5eb6c88716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f3c40f-00c4-49f3-aa75-5eb6c8871612" xsi:nil="true"/>
    <lcf76f155ced4ddcb4097134ff3c332f xmlns="4ed72f29-acc3-41f0-a36e-ac88ca3e32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EB9B6C-3984-4CB3-A4E2-CC7C038B76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d72f29-acc3-41f0-a36e-ac88ca3e32e0"/>
    <ds:schemaRef ds:uri="d2f3c40f-00c4-49f3-aa75-5eb6c88716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d2f3c40f-00c4-49f3-aa75-5eb6c8871612"/>
    <ds:schemaRef ds:uri="4ed72f29-acc3-41f0-a36e-ac88ca3e32e0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{D82ECADC-FD67-4552-8FEA-D945BEC400A8}tf11964407_win32</Template>
  <TotalTime>0</TotalTime>
  <Words>11143</Words>
  <Application>Microsoft Office PowerPoint</Application>
  <PresentationFormat>Widescreen</PresentationFormat>
  <Paragraphs>916</Paragraphs>
  <Slides>81</Slides>
  <Notes>78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88" baseType="lpstr">
      <vt:lpstr>Arial</vt:lpstr>
      <vt:lpstr>Calibri</vt:lpstr>
      <vt:lpstr>Courier New</vt:lpstr>
      <vt:lpstr>Gill Sans Nova Light</vt:lpstr>
      <vt:lpstr>Open Sans</vt:lpstr>
      <vt:lpstr>Sagona Book</vt:lpstr>
      <vt:lpstr>Personalizzato</vt:lpstr>
      <vt:lpstr>Food Sovereignty  in a Globalized Food System </vt:lpstr>
      <vt:lpstr>Please join our Mentimeter space now—scan the QR or enter the code. We’ll use it throughout for polls, rankings, and Q&amp;A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Food Sovereignty Concept Check</vt:lpstr>
      <vt:lpstr>Presentazione standard di PowerPoint</vt:lpstr>
      <vt:lpstr>Presentazione standard di PowerPoint</vt:lpstr>
      <vt:lpstr>(Module 2) INTRO  • Quick warm-up: share one daily food/drink habit  • Today’s aims: – Deconstruct preconceived ideas about food systems – Trace how everyday foods link to global networks &amp; power </vt:lpstr>
      <vt:lpstr>Practical Exercise:  The Journey of a Coffee Cup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  <vt:lpstr>Case Study: Les Cayes (South Haiti)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Silvio Distilo_MF</dc:creator>
  <cp:lastModifiedBy>Silvio Distilo_MF</cp:lastModifiedBy>
  <cp:revision>1</cp:revision>
  <dcterms:created xsi:type="dcterms:W3CDTF">2025-10-13T11:39:02Z</dcterms:created>
  <dcterms:modified xsi:type="dcterms:W3CDTF">2025-10-20T16:12:45Z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0x010100A2FCD3BB0D1A6746ACF8A52EF0F06B25</vt:lpwstr>
  </property>
</Properties>
</file>